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5" r:id="rId6"/>
    <p:sldId id="263" r:id="rId7"/>
    <p:sldId id="264" r:id="rId8"/>
    <p:sldId id="261" r:id="rId9"/>
    <p:sldId id="262" r:id="rId10"/>
    <p:sldId id="269" r:id="rId11"/>
    <p:sldId id="272" r:id="rId12"/>
    <p:sldId id="273" r:id="rId13"/>
    <p:sldId id="274" r:id="rId14"/>
    <p:sldId id="275" r:id="rId15"/>
    <p:sldId id="276" r:id="rId16"/>
    <p:sldId id="277" r:id="rId17"/>
    <p:sldId id="278" r:id="rId18"/>
    <p:sldId id="279" r:id="rId19"/>
    <p:sldId id="280" r:id="rId20"/>
    <p:sldId id="281" r:id="rId21"/>
    <p:sldId id="284" r:id="rId22"/>
    <p:sldId id="285" r:id="rId23"/>
    <p:sldId id="283" r:id="rId24"/>
    <p:sldId id="270" r:id="rId25"/>
    <p:sldId id="266" r:id="rId26"/>
    <p:sldId id="282"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C84CF-FB83-4771-8A08-E06683F60914}" type="datetimeFigureOut">
              <a:rPr lang="en-US" smtClean="0"/>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C7791-20E8-4ACB-AA1C-BB142763AFD3}" type="slidenum">
              <a:rPr lang="en-US" smtClean="0"/>
              <a:t>‹#›</a:t>
            </a:fld>
            <a:endParaRPr lang="en-US"/>
          </a:p>
        </p:txBody>
      </p:sp>
    </p:spTree>
    <p:extLst>
      <p:ext uri="{BB962C8B-B14F-4D97-AF65-F5344CB8AC3E}">
        <p14:creationId xmlns:p14="http://schemas.microsoft.com/office/powerpoint/2010/main" val="289082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www.centenary.edu/library</a:t>
            </a:r>
          </a:p>
          <a:p>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2</a:t>
            </a:fld>
            <a:endParaRPr lang="en-US"/>
          </a:p>
        </p:txBody>
      </p:sp>
    </p:spTree>
    <p:extLst>
      <p:ext uri="{BB962C8B-B14F-4D97-AF65-F5344CB8AC3E}">
        <p14:creationId xmlns:p14="http://schemas.microsoft.com/office/powerpoint/2010/main" val="324430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“Databases” page.</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11</a:t>
            </a:fld>
            <a:endParaRPr lang="en-US"/>
          </a:p>
        </p:txBody>
      </p:sp>
    </p:spTree>
    <p:extLst>
      <p:ext uri="{BB962C8B-B14F-4D97-AF65-F5344CB8AC3E}">
        <p14:creationId xmlns:p14="http://schemas.microsoft.com/office/powerpoint/2010/main" val="120194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CQ Researcher has a pro/con section in each article.</a:t>
            </a:r>
          </a:p>
          <a:p>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12</a:t>
            </a:fld>
            <a:endParaRPr lang="en-US"/>
          </a:p>
        </p:txBody>
      </p:sp>
    </p:spTree>
    <p:extLst>
      <p:ext uri="{BB962C8B-B14F-4D97-AF65-F5344CB8AC3E}">
        <p14:creationId xmlns:p14="http://schemas.microsoft.com/office/powerpoint/2010/main" val="404135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“Databases” page.</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13</a:t>
            </a:fld>
            <a:endParaRPr lang="en-US"/>
          </a:p>
        </p:txBody>
      </p:sp>
    </p:spTree>
    <p:extLst>
      <p:ext uri="{BB962C8B-B14F-4D97-AF65-F5344CB8AC3E}">
        <p14:creationId xmlns:p14="http://schemas.microsoft.com/office/powerpoint/2010/main" val="2170134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browse</a:t>
            </a:r>
            <a:r>
              <a:rPr lang="en-US" baseline="0" dirty="0" smtClean="0"/>
              <a:t> by subject or enter a specific search term.</a:t>
            </a:r>
          </a:p>
          <a:p>
            <a:r>
              <a:rPr lang="en-US" baseline="0" dirty="0" smtClean="0"/>
              <a:t>Use the Advanced Search for more sophisticated searching.</a:t>
            </a:r>
          </a:p>
          <a:p>
            <a:r>
              <a:rPr lang="en-US" baseline="0" dirty="0" smtClean="0"/>
              <a:t>Notice the quotes around the keywords “student athletes”.</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14</a:t>
            </a:fld>
            <a:endParaRPr lang="en-US"/>
          </a:p>
        </p:txBody>
      </p:sp>
    </p:spTree>
    <p:extLst>
      <p:ext uri="{BB962C8B-B14F-4D97-AF65-F5344CB8AC3E}">
        <p14:creationId xmlns:p14="http://schemas.microsoft.com/office/powerpoint/2010/main" val="411629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narrow your search results by</a:t>
            </a:r>
            <a:r>
              <a:rPr lang="en-US" baseline="0" dirty="0" smtClean="0"/>
              <a:t> clicking options on the right side of the search results screen.</a:t>
            </a:r>
            <a:endParaRPr lang="en-US" dirty="0" smtClean="0"/>
          </a:p>
          <a:p>
            <a:r>
              <a:rPr lang="en-US" dirty="0" smtClean="0"/>
              <a:t>Gale articles have the option to download an mp3 of the article.</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15</a:t>
            </a:fld>
            <a:endParaRPr lang="en-US"/>
          </a:p>
        </p:txBody>
      </p:sp>
    </p:spTree>
    <p:extLst>
      <p:ext uri="{BB962C8B-B14F-4D97-AF65-F5344CB8AC3E}">
        <p14:creationId xmlns:p14="http://schemas.microsoft.com/office/powerpoint/2010/main" val="393605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18</a:t>
            </a:fld>
            <a:endParaRPr lang="en-US"/>
          </a:p>
        </p:txBody>
      </p:sp>
    </p:spTree>
    <p:extLst>
      <p:ext uri="{BB962C8B-B14F-4D97-AF65-F5344CB8AC3E}">
        <p14:creationId xmlns:p14="http://schemas.microsoft.com/office/powerpoint/2010/main" val="936627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Resources link has</a:t>
            </a:r>
            <a:r>
              <a:rPr lang="en-US" baseline="0" dirty="0" smtClean="0"/>
              <a:t> additional research pages with a lot of information sources to help with research.</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21</a:t>
            </a:fld>
            <a:endParaRPr lang="en-US"/>
          </a:p>
        </p:txBody>
      </p:sp>
    </p:spTree>
    <p:extLst>
      <p:ext uri="{BB962C8B-B14F-4D97-AF65-F5344CB8AC3E}">
        <p14:creationId xmlns:p14="http://schemas.microsoft.com/office/powerpoint/2010/main" val="3957161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links to the Online Catalog, Faculty Resources, Distance Learning Resources and Subject Guides.</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22</a:t>
            </a:fld>
            <a:endParaRPr lang="en-US"/>
          </a:p>
        </p:txBody>
      </p:sp>
    </p:spTree>
    <p:extLst>
      <p:ext uri="{BB962C8B-B14F-4D97-AF65-F5344CB8AC3E}">
        <p14:creationId xmlns:p14="http://schemas.microsoft.com/office/powerpoint/2010/main" val="364317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Access by clicking on the red “Online Research Page” from</a:t>
            </a:r>
            <a:r>
              <a:rPr lang="en-US" baseline="0" dirty="0" smtClean="0"/>
              <a:t> the home page.</a:t>
            </a:r>
          </a:p>
          <a:p>
            <a:pPr marL="171450" indent="-171450">
              <a:buFont typeface="Arial" panose="020B0604020202020204" pitchFamily="34" charset="0"/>
              <a:buChar char="•"/>
            </a:pPr>
            <a:r>
              <a:rPr lang="en-US" baseline="0" dirty="0" smtClean="0"/>
              <a:t>Stress the Username: </a:t>
            </a:r>
            <a:r>
              <a:rPr lang="en-US" b="1" baseline="0" dirty="0" smtClean="0"/>
              <a:t>Centenary</a:t>
            </a:r>
            <a:r>
              <a:rPr lang="en-US" baseline="0" dirty="0" smtClean="0"/>
              <a:t> and Password: </a:t>
            </a:r>
            <a:r>
              <a:rPr lang="en-US" b="1" baseline="0" dirty="0" smtClean="0"/>
              <a:t>Mag318</a:t>
            </a:r>
            <a:r>
              <a:rPr lang="en-US" baseline="0" dirty="0" smtClean="0"/>
              <a:t> for accessing these resources from off campus.</a:t>
            </a:r>
          </a:p>
          <a:p>
            <a:pPr marL="171450" indent="-171450">
              <a:buFont typeface="Arial" panose="020B0604020202020204" pitchFamily="34" charset="0"/>
              <a:buChar char="•"/>
            </a:pPr>
            <a:r>
              <a:rPr lang="en-US" baseline="0" dirty="0" smtClean="0"/>
              <a:t>Full Text Journal Title Finder: some journals have an embargo of a certain time period (i.e. 1 year) in which you cannot access the articles until that time has passed.  The journal </a:t>
            </a:r>
            <a:r>
              <a:rPr lang="en-US" i="1" baseline="0" dirty="0" smtClean="0"/>
              <a:t>October</a:t>
            </a:r>
            <a:r>
              <a:rPr lang="en-US" i="0" baseline="0" dirty="0" smtClean="0"/>
              <a:t> in EBSCO has an embargo.</a:t>
            </a:r>
          </a:p>
          <a:p>
            <a:pPr marL="171450" indent="-171450">
              <a:buFont typeface="Arial" panose="020B0604020202020204" pitchFamily="34" charset="0"/>
              <a:buChar char="•"/>
            </a:pPr>
            <a:r>
              <a:rPr lang="en-US" i="0" baseline="0" dirty="0" smtClean="0"/>
              <a:t>Click on some of the links to familiarize yourself with them.</a:t>
            </a:r>
          </a:p>
          <a:p>
            <a:pPr marL="171450" indent="-171450">
              <a:buFont typeface="Arial" panose="020B0604020202020204" pitchFamily="34" charset="0"/>
              <a:buChar char="•"/>
            </a:pPr>
            <a:r>
              <a:rPr lang="en-US" i="0" baseline="0" dirty="0" smtClean="0"/>
              <a:t>Click on some of the Subject Guides and Subject Pages to become familiar with those resources.</a:t>
            </a:r>
          </a:p>
          <a:p>
            <a:pPr marL="171450" indent="-171450">
              <a:buFont typeface="Arial" panose="020B0604020202020204" pitchFamily="34" charset="0"/>
              <a:buChar char="•"/>
            </a:pPr>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ED6C7791-20E8-4ACB-AA1C-BB142763AFD3}" type="slidenum">
              <a:rPr lang="en-US" smtClean="0"/>
              <a:t>23</a:t>
            </a:fld>
            <a:endParaRPr lang="en-US"/>
          </a:p>
        </p:txBody>
      </p:sp>
    </p:spTree>
    <p:extLst>
      <p:ext uri="{BB962C8B-B14F-4D97-AF65-F5344CB8AC3E}">
        <p14:creationId xmlns:p14="http://schemas.microsoft.com/office/powerpoint/2010/main" val="1849863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Forms” has sample MLA, APA, and Turabian</a:t>
            </a:r>
            <a:r>
              <a:rPr lang="en-US" baseline="0" dirty="0" smtClean="0"/>
              <a:t> citation formats to help with citing papers.</a:t>
            </a:r>
          </a:p>
          <a:p>
            <a:r>
              <a:rPr lang="en-US" baseline="0" dirty="0" smtClean="0"/>
              <a:t>Check out the “Evaluating Resources” links.</a:t>
            </a:r>
          </a:p>
          <a:p>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25</a:t>
            </a:fld>
            <a:endParaRPr lang="en-US"/>
          </a:p>
        </p:txBody>
      </p:sp>
    </p:spTree>
    <p:extLst>
      <p:ext uri="{BB962C8B-B14F-4D97-AF65-F5344CB8AC3E}">
        <p14:creationId xmlns:p14="http://schemas.microsoft.com/office/powerpoint/2010/main" val="284702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you need any help with research and finding materials, call, email or come by to speak with Ms. Jeannette at the reference desk (Sunday-Thursday,</a:t>
            </a:r>
            <a:r>
              <a:rPr lang="en-US" baseline="0" dirty="0" smtClean="0"/>
              <a:t> 3:00pm-11:00pm).  Phone: 318-869-5047  Email: jcurtis@centenary.edu</a:t>
            </a:r>
            <a:endParaRPr lang="en-US" dirty="0" smtClean="0"/>
          </a:p>
          <a:p>
            <a:pPr marL="171450" indent="-171450">
              <a:buFont typeface="Arial" panose="020B0604020202020204" pitchFamily="34" charset="0"/>
              <a:buChar char="•"/>
            </a:pPr>
            <a:r>
              <a:rPr lang="en-US" dirty="0" smtClean="0"/>
              <a:t>Mention </a:t>
            </a:r>
            <a:r>
              <a:rPr lang="en-US" dirty="0" smtClean="0"/>
              <a:t>free black-</a:t>
            </a:r>
            <a:r>
              <a:rPr lang="en-US" baseline="0" dirty="0" smtClean="0"/>
              <a:t>and-white printing (no color), scanners, copier ($.10/page), class reserve materials, DVDs, Archives, and the music library (Hurley).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Click on the yellow “Electronic</a:t>
            </a:r>
            <a:r>
              <a:rPr lang="en-US" baseline="0" dirty="0" smtClean="0"/>
              <a:t> Card Catalog” button to search for library holdings. (Continued on the next slide.)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3</a:t>
            </a:fld>
            <a:endParaRPr lang="en-US"/>
          </a:p>
        </p:txBody>
      </p:sp>
    </p:spTree>
    <p:extLst>
      <p:ext uri="{BB962C8B-B14F-4D97-AF65-F5344CB8AC3E}">
        <p14:creationId xmlns:p14="http://schemas.microsoft.com/office/powerpoint/2010/main" val="131132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Interlibrary</a:t>
            </a:r>
            <a:r>
              <a:rPr lang="en-US" baseline="0" dirty="0" smtClean="0"/>
              <a:t> Loan when you can’t find what you need at Magale Library.  We will request books or journal articles from other libraries to be sent here for you.</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27</a:t>
            </a:fld>
            <a:endParaRPr lang="en-US"/>
          </a:p>
        </p:txBody>
      </p:sp>
    </p:spTree>
    <p:extLst>
      <p:ext uri="{BB962C8B-B14F-4D97-AF65-F5344CB8AC3E}">
        <p14:creationId xmlns:p14="http://schemas.microsoft.com/office/powerpoint/2010/main" val="389434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by clicking on “Electronic Card Catalog” in the yellow box on the previous slide.</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4</a:t>
            </a:fld>
            <a:endParaRPr lang="en-US"/>
          </a:p>
        </p:txBody>
      </p:sp>
    </p:spTree>
    <p:extLst>
      <p:ext uri="{BB962C8B-B14F-4D97-AF65-F5344CB8AC3E}">
        <p14:creationId xmlns:p14="http://schemas.microsoft.com/office/powerpoint/2010/main" val="87698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these databases from the</a:t>
            </a:r>
            <a:r>
              <a:rPr lang="en-US" baseline="0" dirty="0" smtClean="0"/>
              <a:t> Magale Library website to take advantage of these paid subscriptions.</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5</a:t>
            </a:fld>
            <a:endParaRPr lang="en-US"/>
          </a:p>
        </p:txBody>
      </p:sp>
    </p:spTree>
    <p:extLst>
      <p:ext uri="{BB962C8B-B14F-4D97-AF65-F5344CB8AC3E}">
        <p14:creationId xmlns:p14="http://schemas.microsoft.com/office/powerpoint/2010/main" val="403331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Check the box</a:t>
            </a:r>
            <a:r>
              <a:rPr lang="en-US" baseline="0" dirty="0" smtClean="0"/>
              <a:t> to select only “Scholarly (Peer Reviewed) Journals” if required.</a:t>
            </a:r>
          </a:p>
          <a:p>
            <a:pPr marL="171450" indent="-171450">
              <a:buFont typeface="Arial" panose="020B0604020202020204" pitchFamily="34" charset="0"/>
              <a:buChar char="•"/>
            </a:pPr>
            <a:r>
              <a:rPr lang="en-US" baseline="0" dirty="0" smtClean="0"/>
              <a:t>If you select the “Full Text” option, you will limit your search to those articles that we have access to.  There may be many more articles on your topic that won’t show up in your search results.  By leaving the “Full Text” option unchecked, you will see ALL articles on that subject.  You  can request an article through Interlibrary Loan (ILL) and we will request it to be sent from other libraries that have it.</a:t>
            </a:r>
          </a:p>
          <a:p>
            <a:pPr marL="171450" indent="-171450">
              <a:buFont typeface="Arial" panose="020B0604020202020204" pitchFamily="34" charset="0"/>
              <a:buChar char="•"/>
            </a:pPr>
            <a:r>
              <a:rPr lang="en-US" baseline="0" dirty="0" smtClean="0"/>
              <a:t>Click on “Choose Databases” for the next slide.</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6</a:t>
            </a:fld>
            <a:endParaRPr lang="en-US"/>
          </a:p>
        </p:txBody>
      </p:sp>
    </p:spTree>
    <p:extLst>
      <p:ext uri="{BB962C8B-B14F-4D97-AF65-F5344CB8AC3E}">
        <p14:creationId xmlns:p14="http://schemas.microsoft.com/office/powerpoint/2010/main" val="227246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 Search Complete is a good, general database to use.  You can also choose</a:t>
            </a:r>
            <a:r>
              <a:rPr lang="en-US" baseline="0" dirty="0" smtClean="0"/>
              <a:t> specific EBSCO subject databases along with Academic Search Complete to include more specialized results.</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7</a:t>
            </a:fld>
            <a:endParaRPr lang="en-US"/>
          </a:p>
        </p:txBody>
      </p:sp>
    </p:spTree>
    <p:extLst>
      <p:ext uri="{BB962C8B-B14F-4D97-AF65-F5344CB8AC3E}">
        <p14:creationId xmlns:p14="http://schemas.microsoft.com/office/powerpoint/2010/main" val="203061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Finding the right keywords makes all the difference in your search.  Try different terms</a:t>
            </a:r>
            <a:r>
              <a:rPr lang="en-US" baseline="0" dirty="0" smtClean="0"/>
              <a:t> until you get the results you need.</a:t>
            </a:r>
            <a:endParaRPr lang="en-US" dirty="0" smtClean="0"/>
          </a:p>
          <a:p>
            <a:pPr marL="171450" indent="-171450">
              <a:buFont typeface="Arial" panose="020B0604020202020204" pitchFamily="34" charset="0"/>
              <a:buChar char="•"/>
            </a:pPr>
            <a:r>
              <a:rPr lang="en-US" dirty="0" smtClean="0"/>
              <a:t>Try using different</a:t>
            </a:r>
            <a:r>
              <a:rPr lang="en-US" baseline="0" dirty="0" smtClean="0"/>
              <a:t> Boolean search techniques between keywords:  AND, OR, NOT.</a:t>
            </a:r>
          </a:p>
          <a:p>
            <a:pPr marL="171450" indent="-171450">
              <a:buFont typeface="Arial" panose="020B0604020202020204" pitchFamily="34" charset="0"/>
              <a:buChar char="•"/>
            </a:pPr>
            <a:r>
              <a:rPr lang="en-US" baseline="0" dirty="0" smtClean="0"/>
              <a:t>Using parentheses (groups terms together with Boolean operators) or quotes (for exact phrases) in searches.</a:t>
            </a:r>
          </a:p>
          <a:p>
            <a:pPr marL="171450" indent="-171450">
              <a:buFont typeface="Arial" panose="020B0604020202020204" pitchFamily="34" charset="0"/>
              <a:buChar char="•"/>
            </a:pPr>
            <a:r>
              <a:rPr lang="en-US" baseline="0" dirty="0" smtClean="0"/>
              <a:t>Make sure to check the box for “Scholarly (Peer Reviewed) Journals” if required for your research.</a:t>
            </a:r>
          </a:p>
          <a:p>
            <a:pPr marL="171450" indent="-171450">
              <a:buFont typeface="Arial" panose="020B0604020202020204" pitchFamily="34" charset="0"/>
              <a:buChar char="•"/>
            </a:pPr>
            <a:r>
              <a:rPr lang="en-US" baseline="0" dirty="0" smtClean="0"/>
              <a:t>You can add articles to a folder to be viewed later.</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8</a:t>
            </a:fld>
            <a:endParaRPr lang="en-US"/>
          </a:p>
        </p:txBody>
      </p:sp>
    </p:spTree>
    <p:extLst>
      <p:ext uri="{BB962C8B-B14F-4D97-AF65-F5344CB8AC3E}">
        <p14:creationId xmlns:p14="http://schemas.microsoft.com/office/powerpoint/2010/main" val="401251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Articles in HTML format have the option to download the </a:t>
            </a:r>
            <a:r>
              <a:rPr lang="en-US" baseline="0" dirty="0" smtClean="0"/>
              <a:t>mp3 so you can listen to it.  Many other databases also have that option.</a:t>
            </a:r>
          </a:p>
          <a:p>
            <a:r>
              <a:rPr lang="en-US" baseline="0" dirty="0" smtClean="0"/>
              <a:t>Articles in PDF do not have that capability.</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9</a:t>
            </a:fld>
            <a:endParaRPr lang="en-US"/>
          </a:p>
        </p:txBody>
      </p:sp>
    </p:spTree>
    <p:extLst>
      <p:ext uri="{BB962C8B-B14F-4D97-AF65-F5344CB8AC3E}">
        <p14:creationId xmlns:p14="http://schemas.microsoft.com/office/powerpoint/2010/main" val="257124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 quotation marks</a:t>
            </a:r>
            <a:r>
              <a:rPr lang="en-US" baseline="0" dirty="0" smtClean="0"/>
              <a:t> around a search term keeps those words together as a phrase.</a:t>
            </a:r>
          </a:p>
          <a:p>
            <a:r>
              <a:rPr lang="en-US" baseline="0" dirty="0" smtClean="0"/>
              <a:t>The slider was moved to search only the last 15 years.</a:t>
            </a:r>
          </a:p>
          <a:p>
            <a:r>
              <a:rPr lang="en-US" baseline="0" dirty="0" smtClean="0"/>
              <a:t>You can limit the search more by clicking on “Subject” and checking any that apply to your search.</a:t>
            </a:r>
            <a:endParaRPr lang="en-US" dirty="0"/>
          </a:p>
        </p:txBody>
      </p:sp>
      <p:sp>
        <p:nvSpPr>
          <p:cNvPr id="4" name="Slide Number Placeholder 3"/>
          <p:cNvSpPr>
            <a:spLocks noGrp="1"/>
          </p:cNvSpPr>
          <p:nvPr>
            <p:ph type="sldNum" sz="quarter" idx="10"/>
          </p:nvPr>
        </p:nvSpPr>
        <p:spPr/>
        <p:txBody>
          <a:bodyPr/>
          <a:lstStyle/>
          <a:p>
            <a:fld id="{ED6C7791-20E8-4ACB-AA1C-BB142763AFD3}" type="slidenum">
              <a:rPr lang="en-US" smtClean="0"/>
              <a:t>10</a:t>
            </a:fld>
            <a:endParaRPr lang="en-US"/>
          </a:p>
        </p:txBody>
      </p:sp>
    </p:spTree>
    <p:extLst>
      <p:ext uri="{BB962C8B-B14F-4D97-AF65-F5344CB8AC3E}">
        <p14:creationId xmlns:p14="http://schemas.microsoft.com/office/powerpoint/2010/main" val="391134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51BB8-BEE3-42B2-B84E-C41505112A6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254135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51BB8-BEE3-42B2-B84E-C41505112A6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296459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51BB8-BEE3-42B2-B84E-C41505112A6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242901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51BB8-BEE3-42B2-B84E-C41505112A6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93241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51BB8-BEE3-42B2-B84E-C41505112A6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166154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51BB8-BEE3-42B2-B84E-C41505112A6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73837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51BB8-BEE3-42B2-B84E-C41505112A6C}"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161666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B51BB8-BEE3-42B2-B84E-C41505112A6C}"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182396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51BB8-BEE3-42B2-B84E-C41505112A6C}"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247864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51BB8-BEE3-42B2-B84E-C41505112A6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58088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51BB8-BEE3-42B2-B84E-C41505112A6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E1ED4-0603-4D5D-A8D5-16D687CE9DED}" type="slidenum">
              <a:rPr lang="en-US" smtClean="0"/>
              <a:t>‹#›</a:t>
            </a:fld>
            <a:endParaRPr lang="en-US"/>
          </a:p>
        </p:txBody>
      </p:sp>
    </p:spTree>
    <p:extLst>
      <p:ext uri="{BB962C8B-B14F-4D97-AF65-F5344CB8AC3E}">
        <p14:creationId xmlns:p14="http://schemas.microsoft.com/office/powerpoint/2010/main" val="194350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51BB8-BEE3-42B2-B84E-C41505112A6C}"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E1ED4-0603-4D5D-A8D5-16D687CE9DED}" type="slidenum">
              <a:rPr lang="en-US" smtClean="0"/>
              <a:t>‹#›</a:t>
            </a:fld>
            <a:endParaRPr lang="en-US"/>
          </a:p>
        </p:txBody>
      </p:sp>
    </p:spTree>
    <p:extLst>
      <p:ext uri="{BB962C8B-B14F-4D97-AF65-F5344CB8AC3E}">
        <p14:creationId xmlns:p14="http://schemas.microsoft.com/office/powerpoint/2010/main" val="327402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a:lstStyle/>
          <a:p>
            <a:r>
              <a:rPr lang="en-US" dirty="0" smtClean="0"/>
              <a:t>Information Literacy</a:t>
            </a:r>
            <a:endParaRPr lang="en-US" dirty="0"/>
          </a:p>
        </p:txBody>
      </p:sp>
      <p:sp>
        <p:nvSpPr>
          <p:cNvPr id="3" name="Subtitle 2"/>
          <p:cNvSpPr>
            <a:spLocks noGrp="1"/>
          </p:cNvSpPr>
          <p:nvPr>
            <p:ph type="subTitle" idx="1"/>
          </p:nvPr>
        </p:nvSpPr>
        <p:spPr/>
        <p:txBody>
          <a:bodyPr/>
          <a:lstStyle/>
          <a:p>
            <a:r>
              <a:rPr lang="en-US" dirty="0" smtClean="0"/>
              <a:t>How to navigate Magale Library’s website to find research information.</a:t>
            </a:r>
            <a:endParaRPr lang="en-US" dirty="0"/>
          </a:p>
        </p:txBody>
      </p:sp>
    </p:spTree>
    <p:extLst>
      <p:ext uri="{BB962C8B-B14F-4D97-AF65-F5344CB8AC3E}">
        <p14:creationId xmlns:p14="http://schemas.microsoft.com/office/powerpoint/2010/main" val="26387981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r>
              <a:rPr lang="en-US" dirty="0" smtClean="0"/>
              <a:t>How to refine searches for better results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563" y="1600200"/>
            <a:ext cx="6378874" cy="4525963"/>
          </a:xfrm>
        </p:spPr>
      </p:pic>
    </p:spTree>
    <p:extLst>
      <p:ext uri="{BB962C8B-B14F-4D97-AF65-F5344CB8AC3E}">
        <p14:creationId xmlns:p14="http://schemas.microsoft.com/office/powerpoint/2010/main" val="1368992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CQ Researcher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1766454"/>
            <a:ext cx="4572000" cy="3948545"/>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4800" y="1731818"/>
            <a:ext cx="4495800" cy="4648200"/>
          </a:xfrm>
        </p:spPr>
      </p:pic>
      <p:sp>
        <p:nvSpPr>
          <p:cNvPr id="8" name="Oval 7"/>
          <p:cNvSpPr/>
          <p:nvPr/>
        </p:nvSpPr>
        <p:spPr>
          <a:xfrm>
            <a:off x="609600" y="17526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96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CQ Researcher articles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828800"/>
            <a:ext cx="4572000" cy="4191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712" y="1905000"/>
            <a:ext cx="4437888" cy="3962400"/>
          </a:xfrm>
          <a:prstGeom prst="rect">
            <a:avLst/>
          </a:prstGeom>
        </p:spPr>
      </p:pic>
    </p:spTree>
    <p:extLst>
      <p:ext uri="{BB962C8B-B14F-4D97-AF65-F5344CB8AC3E}">
        <p14:creationId xmlns:p14="http://schemas.microsoft.com/office/powerpoint/2010/main" val="2959147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Gale Virtual Reference Library</a:t>
            </a:r>
            <a:endParaRPr lang="en-US" dirty="0"/>
          </a:p>
        </p:txBody>
      </p:sp>
      <p:sp>
        <p:nvSpPr>
          <p:cNvPr id="5" name="TextBox 4"/>
          <p:cNvSpPr txBox="1"/>
          <p:nvPr/>
        </p:nvSpPr>
        <p:spPr>
          <a:xfrm>
            <a:off x="5715000" y="2133600"/>
            <a:ext cx="2981072" cy="1477328"/>
          </a:xfrm>
          <a:prstGeom prst="rect">
            <a:avLst/>
          </a:prstGeom>
          <a:noFill/>
        </p:spPr>
        <p:txBody>
          <a:bodyPr wrap="none" rtlCol="0">
            <a:spAutoFit/>
          </a:bodyPr>
          <a:lstStyle/>
          <a:p>
            <a:r>
              <a:rPr lang="en-US" dirty="0" smtClean="0"/>
              <a:t>Gale Virtual Reference Library</a:t>
            </a:r>
          </a:p>
          <a:p>
            <a:r>
              <a:rPr lang="en-US" dirty="0"/>
              <a:t>i</a:t>
            </a:r>
            <a:r>
              <a:rPr lang="en-US" dirty="0" smtClean="0"/>
              <a:t>s a good place to find </a:t>
            </a:r>
          </a:p>
          <a:p>
            <a:r>
              <a:rPr lang="en-US" dirty="0"/>
              <a:t>b</a:t>
            </a:r>
            <a:r>
              <a:rPr lang="en-US" dirty="0" smtClean="0"/>
              <a:t>ackground information on</a:t>
            </a:r>
          </a:p>
          <a:p>
            <a:r>
              <a:rPr lang="en-US" dirty="0" smtClean="0"/>
              <a:t>a topic as well as more</a:t>
            </a:r>
          </a:p>
          <a:p>
            <a:r>
              <a:rPr lang="en-US" dirty="0"/>
              <a:t>d</a:t>
            </a:r>
            <a:r>
              <a:rPr lang="en-US" dirty="0" smtClean="0"/>
              <a:t>etailed information.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600200"/>
            <a:ext cx="4495801" cy="4842042"/>
          </a:xfrm>
        </p:spPr>
      </p:pic>
      <p:sp>
        <p:nvSpPr>
          <p:cNvPr id="7" name="Oval 6"/>
          <p:cNvSpPr/>
          <p:nvPr/>
        </p:nvSpPr>
        <p:spPr>
          <a:xfrm>
            <a:off x="1447800" y="27432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06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Gale Virtual Reference Library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2813" y="1600200"/>
            <a:ext cx="6338373" cy="4525963"/>
          </a:xfrm>
        </p:spPr>
      </p:pic>
      <p:sp>
        <p:nvSpPr>
          <p:cNvPr id="3" name="Oval 2"/>
          <p:cNvSpPr/>
          <p:nvPr/>
        </p:nvSpPr>
        <p:spPr>
          <a:xfrm>
            <a:off x="5638800" y="17526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354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r>
              <a:rPr lang="en-US" dirty="0" smtClean="0"/>
              <a:t>GVRL search results and sample article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1" y="1524000"/>
            <a:ext cx="4343400" cy="307292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3857" y="3581400"/>
            <a:ext cx="4176584" cy="2990973"/>
          </a:xfrm>
          <a:prstGeom prst="rect">
            <a:avLst/>
          </a:prstGeom>
        </p:spPr>
      </p:pic>
    </p:spTree>
    <p:extLst>
      <p:ext uri="{BB962C8B-B14F-4D97-AF65-F5344CB8AC3E}">
        <p14:creationId xmlns:p14="http://schemas.microsoft.com/office/powerpoint/2010/main" val="1432381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JSTOR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7889" y="1447800"/>
            <a:ext cx="4526838" cy="5029200"/>
          </a:xfrm>
        </p:spPr>
      </p:pic>
    </p:spTree>
    <p:extLst>
      <p:ext uri="{BB962C8B-B14F-4D97-AF65-F5344CB8AC3E}">
        <p14:creationId xmlns:p14="http://schemas.microsoft.com/office/powerpoint/2010/main" val="249862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JSTOR search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47800"/>
            <a:ext cx="4267200" cy="4648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447800"/>
            <a:ext cx="4339726" cy="4648200"/>
          </a:xfrm>
          <a:prstGeom prst="rect">
            <a:avLst/>
          </a:prstGeom>
        </p:spPr>
      </p:pic>
    </p:spTree>
    <p:extLst>
      <p:ext uri="{BB962C8B-B14F-4D97-AF65-F5344CB8AC3E}">
        <p14:creationId xmlns:p14="http://schemas.microsoft.com/office/powerpoint/2010/main" val="2627037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LexisNexis and Literati</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0900" y="1524000"/>
            <a:ext cx="4343400" cy="4825405"/>
          </a:xfrm>
        </p:spPr>
      </p:pic>
      <p:sp>
        <p:nvSpPr>
          <p:cNvPr id="6" name="Oval 5"/>
          <p:cNvSpPr/>
          <p:nvPr/>
        </p:nvSpPr>
        <p:spPr>
          <a:xfrm>
            <a:off x="3429000" y="3962400"/>
            <a:ext cx="2133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51816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2590800"/>
            <a:ext cx="2514600" cy="2862322"/>
          </a:xfrm>
          <a:prstGeom prst="rect">
            <a:avLst/>
          </a:prstGeom>
          <a:noFill/>
        </p:spPr>
        <p:txBody>
          <a:bodyPr wrap="square" rtlCol="0">
            <a:spAutoFit/>
          </a:bodyPr>
          <a:lstStyle/>
          <a:p>
            <a:r>
              <a:rPr lang="en-US" dirty="0" smtClean="0"/>
              <a:t>LexisNexis is useful for news, business, and legal issues.</a:t>
            </a:r>
          </a:p>
          <a:p>
            <a:endParaRPr lang="en-US" dirty="0"/>
          </a:p>
          <a:p>
            <a:r>
              <a:rPr lang="en-US" dirty="0" smtClean="0"/>
              <a:t>Literati can help with background information and has an interesting cross-referencing technology called Mind Map.  </a:t>
            </a:r>
            <a:endParaRPr lang="en-US" dirty="0"/>
          </a:p>
        </p:txBody>
      </p:sp>
    </p:spTree>
    <p:extLst>
      <p:ext uri="{BB962C8B-B14F-4D97-AF65-F5344CB8AC3E}">
        <p14:creationId xmlns:p14="http://schemas.microsoft.com/office/powerpoint/2010/main" val="2770559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Literati search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849" y="1600200"/>
            <a:ext cx="5928302" cy="4525963"/>
          </a:xfrm>
        </p:spPr>
      </p:pic>
    </p:spTree>
    <p:extLst>
      <p:ext uri="{BB962C8B-B14F-4D97-AF65-F5344CB8AC3E}">
        <p14:creationId xmlns:p14="http://schemas.microsoft.com/office/powerpoint/2010/main" val="1668145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r>
              <a:rPr lang="en-US" dirty="0" smtClean="0"/>
              <a:t>How to get to Magale Library’s website</a:t>
            </a:r>
            <a:endParaRPr lang="en-US" dirty="0"/>
          </a:p>
        </p:txBody>
      </p:sp>
      <p:sp>
        <p:nvSpPr>
          <p:cNvPr id="3" name="TextBox 2"/>
          <p:cNvSpPr txBox="1"/>
          <p:nvPr/>
        </p:nvSpPr>
        <p:spPr>
          <a:xfrm>
            <a:off x="1371600" y="1447800"/>
            <a:ext cx="5867400" cy="369332"/>
          </a:xfrm>
          <a:prstGeom prst="rect">
            <a:avLst/>
          </a:prstGeom>
          <a:noFill/>
        </p:spPr>
        <p:txBody>
          <a:bodyPr wrap="square" rtlCol="0">
            <a:spAutoFit/>
          </a:bodyPr>
          <a:lstStyle/>
          <a:p>
            <a:r>
              <a:rPr lang="en-US" dirty="0" smtClean="0"/>
              <a:t>Click on the “Library” tab on the Centenary home page</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905000"/>
            <a:ext cx="6324600" cy="4414379"/>
          </a:xfrm>
        </p:spPr>
      </p:pic>
      <p:sp>
        <p:nvSpPr>
          <p:cNvPr id="11" name="Up Arrow 10"/>
          <p:cNvSpPr/>
          <p:nvPr/>
        </p:nvSpPr>
        <p:spPr>
          <a:xfrm>
            <a:off x="5410200" y="2286000"/>
            <a:ext cx="152400" cy="685800"/>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635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Literati mind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529" y="1600200"/>
            <a:ext cx="5934941" cy="4525963"/>
          </a:xfrm>
        </p:spPr>
      </p:pic>
    </p:spTree>
    <p:extLst>
      <p:ext uri="{BB962C8B-B14F-4D97-AF65-F5344CB8AC3E}">
        <p14:creationId xmlns:p14="http://schemas.microsoft.com/office/powerpoint/2010/main" val="2951540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Library Resources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385" y="1600200"/>
            <a:ext cx="7831230" cy="4525963"/>
          </a:xfrm>
        </p:spPr>
      </p:pic>
      <p:sp>
        <p:nvSpPr>
          <p:cNvPr id="5" name="Down Arrow 4"/>
          <p:cNvSpPr/>
          <p:nvPr/>
        </p:nvSpPr>
        <p:spPr>
          <a:xfrm>
            <a:off x="5486400" y="3733800"/>
            <a:ext cx="533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90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Databases &amp; Other Resources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983584"/>
            <a:ext cx="6915283" cy="2908297"/>
          </a:xfrm>
        </p:spPr>
      </p:pic>
      <p:sp>
        <p:nvSpPr>
          <p:cNvPr id="5" name="Right Arrow 4"/>
          <p:cNvSpPr/>
          <p:nvPr/>
        </p:nvSpPr>
        <p:spPr>
          <a:xfrm>
            <a:off x="1143000" y="3657600"/>
            <a:ext cx="1219200" cy="304800"/>
          </a:xfrm>
          <a:prstGeom prst="right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4400" y="4876800"/>
            <a:ext cx="6705599" cy="1200329"/>
          </a:xfrm>
          <a:prstGeom prst="rect">
            <a:avLst/>
          </a:prstGeom>
          <a:noFill/>
        </p:spPr>
        <p:txBody>
          <a:bodyPr wrap="square" rtlCol="0">
            <a:spAutoFit/>
          </a:bodyPr>
          <a:lstStyle/>
          <a:p>
            <a:r>
              <a:rPr lang="en-US" dirty="0" smtClean="0"/>
              <a:t>There are many more research tools available in Databases &amp; Other Resources. Links to E-Books, E-Journals, Images, Louisiana Resources, Newspapers online, Open Access Resources, tutorials, and subject-specific resources in the Humanities, Sciences and Social Sciences.</a:t>
            </a:r>
            <a:endParaRPr lang="en-US" dirty="0"/>
          </a:p>
        </p:txBody>
      </p:sp>
    </p:spTree>
    <p:extLst>
      <p:ext uri="{BB962C8B-B14F-4D97-AF65-F5344CB8AC3E}">
        <p14:creationId xmlns:p14="http://schemas.microsoft.com/office/powerpoint/2010/main" val="132908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Using Other Research Links </a:t>
            </a:r>
            <a:endParaRPr lang="en-US" dirty="0"/>
          </a:p>
        </p:txBody>
      </p:sp>
      <p:sp>
        <p:nvSpPr>
          <p:cNvPr id="8" name="TextBox 7"/>
          <p:cNvSpPr txBox="1"/>
          <p:nvPr/>
        </p:nvSpPr>
        <p:spPr>
          <a:xfrm>
            <a:off x="710317" y="4552668"/>
            <a:ext cx="1143000" cy="738664"/>
          </a:xfrm>
          <a:prstGeom prst="rect">
            <a:avLst/>
          </a:prstGeom>
          <a:noFill/>
        </p:spPr>
        <p:txBody>
          <a:bodyPr wrap="square" rtlCol="0">
            <a:spAutoFit/>
          </a:bodyPr>
          <a:lstStyle/>
          <a:p>
            <a:r>
              <a:rPr lang="en-US" sz="1400" b="1" dirty="0" smtClean="0"/>
              <a:t>SUBJECT SPECIFIC RESOURCES</a:t>
            </a:r>
            <a:endParaRPr lang="en-US" sz="1400" b="1" dirty="0"/>
          </a:p>
        </p:txBody>
      </p:sp>
      <p:cxnSp>
        <p:nvCxnSpPr>
          <p:cNvPr id="12" name="Straight Arrow Connector 11"/>
          <p:cNvCxnSpPr/>
          <p:nvPr/>
        </p:nvCxnSpPr>
        <p:spPr>
          <a:xfrm>
            <a:off x="1609808" y="4922000"/>
            <a:ext cx="980992" cy="239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1609808" y="3982941"/>
            <a:ext cx="1133392"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172200" y="3167673"/>
            <a:ext cx="1044866" cy="1384995"/>
          </a:xfrm>
          <a:prstGeom prst="rect">
            <a:avLst/>
          </a:prstGeom>
          <a:noFill/>
        </p:spPr>
        <p:txBody>
          <a:bodyPr wrap="square" rtlCol="0">
            <a:spAutoFit/>
          </a:bodyPr>
          <a:lstStyle/>
          <a:p>
            <a:r>
              <a:rPr lang="en-US" sz="1200" dirty="0" smtClean="0"/>
              <a:t>There are many other</a:t>
            </a:r>
          </a:p>
          <a:p>
            <a:r>
              <a:rPr lang="en-US" sz="1200" dirty="0" smtClean="0"/>
              <a:t>resources available to </a:t>
            </a:r>
          </a:p>
          <a:p>
            <a:r>
              <a:rPr lang="en-US" sz="1200" dirty="0" smtClean="0"/>
              <a:t>help with your research.</a:t>
            </a:r>
            <a:endParaRPr lang="en-US" sz="12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447800"/>
            <a:ext cx="3414409" cy="4678363"/>
          </a:xfrm>
        </p:spPr>
      </p:pic>
      <p:sp>
        <p:nvSpPr>
          <p:cNvPr id="6" name="Left Arrow 5"/>
          <p:cNvSpPr/>
          <p:nvPr/>
        </p:nvSpPr>
        <p:spPr>
          <a:xfrm>
            <a:off x="6172200" y="1304014"/>
            <a:ext cx="1600200" cy="609600"/>
          </a:xfrm>
          <a:prstGeom prst="leftArrow">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smtClean="0">
                <a:solidFill>
                  <a:schemeClr val="accent2">
                    <a:lumMod val="75000"/>
                  </a:schemeClr>
                </a:solidFill>
              </a:rPr>
              <a:t>USE USERNAME Centenary and PASSWORD Mag318</a:t>
            </a:r>
            <a:endParaRPr lang="en-US" sz="800" b="1" dirty="0">
              <a:solidFill>
                <a:schemeClr val="accent2">
                  <a:lumMod val="75000"/>
                </a:schemeClr>
              </a:solidFill>
            </a:endParaRPr>
          </a:p>
        </p:txBody>
      </p:sp>
      <p:sp>
        <p:nvSpPr>
          <p:cNvPr id="4" name="Right Brace 3"/>
          <p:cNvSpPr/>
          <p:nvPr/>
        </p:nvSpPr>
        <p:spPr>
          <a:xfrm>
            <a:off x="5638800" y="3107304"/>
            <a:ext cx="457200" cy="138499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59710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FYE and other Research Assistance</a:t>
            </a:r>
            <a:endParaRPr lang="en-US" dirty="0"/>
          </a:p>
        </p:txBody>
      </p:sp>
      <p:sp>
        <p:nvSpPr>
          <p:cNvPr id="3" name="Right Arrow 2"/>
          <p:cNvSpPr/>
          <p:nvPr/>
        </p:nvSpPr>
        <p:spPr>
          <a:xfrm>
            <a:off x="990600" y="312420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FYE helpful links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395301"/>
            <a:ext cx="3490609" cy="4981798"/>
          </a:xfrm>
        </p:spPr>
      </p:pic>
    </p:spTree>
    <p:extLst>
      <p:ext uri="{BB962C8B-B14F-4D97-AF65-F5344CB8AC3E}">
        <p14:creationId xmlns:p14="http://schemas.microsoft.com/office/powerpoint/2010/main" val="1275566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First Year Experience</a:t>
            </a:r>
            <a:endParaRPr lang="en-US" dirty="0"/>
          </a:p>
        </p:txBody>
      </p:sp>
      <p:sp>
        <p:nvSpPr>
          <p:cNvPr id="8" name="TextBox 7"/>
          <p:cNvSpPr txBox="1"/>
          <p:nvPr/>
        </p:nvSpPr>
        <p:spPr>
          <a:xfrm>
            <a:off x="644718" y="2819400"/>
            <a:ext cx="1193019" cy="584775"/>
          </a:xfrm>
          <a:prstGeom prst="rect">
            <a:avLst/>
          </a:prstGeom>
          <a:noFill/>
        </p:spPr>
        <p:txBody>
          <a:bodyPr wrap="none" rtlCol="0">
            <a:spAutoFit/>
          </a:bodyPr>
          <a:lstStyle/>
          <a:p>
            <a:r>
              <a:rPr lang="en-US" sz="1600" dirty="0" smtClean="0"/>
              <a:t>Link to this</a:t>
            </a:r>
          </a:p>
          <a:p>
            <a:r>
              <a:rPr lang="en-US" sz="1600" dirty="0" smtClean="0"/>
              <a:t>PowerPoint </a:t>
            </a:r>
            <a:endParaRPr lang="en-US" sz="1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8853" y="1447800"/>
            <a:ext cx="4993442" cy="4724400"/>
          </a:xfrm>
        </p:spPr>
      </p:pic>
      <p:cxnSp>
        <p:nvCxnSpPr>
          <p:cNvPr id="9" name="Straight Arrow Connector 8"/>
          <p:cNvCxnSpPr>
            <a:stCxn id="8" idx="3"/>
          </p:cNvCxnSpPr>
          <p:nvPr/>
        </p:nvCxnSpPr>
        <p:spPr>
          <a:xfrm flipV="1">
            <a:off x="1837737" y="3111787"/>
            <a:ext cx="753063" cy="1"/>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92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Subject resources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175" y="1600200"/>
            <a:ext cx="4848446" cy="4876800"/>
          </a:xfrm>
        </p:spPr>
      </p:pic>
      <p:sp>
        <p:nvSpPr>
          <p:cNvPr id="6" name="Right Arrow 5"/>
          <p:cNvSpPr/>
          <p:nvPr/>
        </p:nvSpPr>
        <p:spPr>
          <a:xfrm>
            <a:off x="1243717" y="4636273"/>
            <a:ext cx="1524000" cy="1295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Subject specific resources</a:t>
            </a:r>
            <a:endParaRPr lang="en-US" sz="1400" dirty="0"/>
          </a:p>
        </p:txBody>
      </p:sp>
    </p:spTree>
    <p:extLst>
      <p:ext uri="{BB962C8B-B14F-4D97-AF65-F5344CB8AC3E}">
        <p14:creationId xmlns:p14="http://schemas.microsoft.com/office/powerpoint/2010/main" val="4032165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Useful links</a:t>
            </a:r>
            <a:endParaRPr lang="en-US" dirty="0"/>
          </a:p>
        </p:txBody>
      </p:sp>
      <p:sp>
        <p:nvSpPr>
          <p:cNvPr id="5" name="TextBox 4"/>
          <p:cNvSpPr txBox="1"/>
          <p:nvPr/>
        </p:nvSpPr>
        <p:spPr>
          <a:xfrm>
            <a:off x="457200" y="2743200"/>
            <a:ext cx="2310186" cy="2708434"/>
          </a:xfrm>
          <a:prstGeom prst="rect">
            <a:avLst/>
          </a:prstGeom>
          <a:noFill/>
        </p:spPr>
        <p:txBody>
          <a:bodyPr wrap="square" rtlCol="0">
            <a:spAutoFit/>
          </a:bodyPr>
          <a:lstStyle/>
          <a:p>
            <a:r>
              <a:rPr lang="en-US" dirty="0" smtClean="0">
                <a:latin typeface="Cambria" panose="02040503050406030204" pitchFamily="18" charset="0"/>
              </a:rPr>
              <a:t>Other useful links:</a:t>
            </a:r>
          </a:p>
          <a:p>
            <a:pPr marL="285750" indent="-285750">
              <a:buFont typeface="Arial" panose="020B0604020202020204" pitchFamily="34" charset="0"/>
              <a:buChar char="•"/>
            </a:pPr>
            <a:r>
              <a:rPr lang="en-US" dirty="0" smtClean="0">
                <a:latin typeface="Cambria" panose="02040503050406030204" pitchFamily="18" charset="0"/>
              </a:rPr>
              <a:t>Interlibrary Loan </a:t>
            </a:r>
            <a:r>
              <a:rPr lang="en-US" dirty="0" smtClean="0">
                <a:latin typeface="Cambria" panose="02040503050406030204" pitchFamily="18" charset="0"/>
              </a:rPr>
              <a:t>- </a:t>
            </a:r>
            <a:r>
              <a:rPr lang="en-US" sz="1400" dirty="0" smtClean="0">
                <a:latin typeface="Cambria" panose="02040503050406030204" pitchFamily="18" charset="0"/>
              </a:rPr>
              <a:t>request material from another library if it is not available at Magale</a:t>
            </a:r>
          </a:p>
          <a:p>
            <a:pPr marL="285750" indent="-285750">
              <a:buFont typeface="Arial" panose="020B0604020202020204" pitchFamily="34" charset="0"/>
              <a:buChar char="•"/>
            </a:pPr>
            <a:r>
              <a:rPr lang="en-US" dirty="0" smtClean="0">
                <a:latin typeface="Cambria" panose="02040503050406030204" pitchFamily="18" charset="0"/>
              </a:rPr>
              <a:t>Archives – </a:t>
            </a:r>
            <a:r>
              <a:rPr lang="en-US" sz="1400" dirty="0" smtClean="0">
                <a:latin typeface="Cambria" panose="02040503050406030204" pitchFamily="18" charset="0"/>
              </a:rPr>
              <a:t>Centenary historical records and LA Methodist Church's records</a:t>
            </a:r>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Contact </a:t>
            </a:r>
            <a:r>
              <a:rPr lang="en-US" dirty="0" smtClean="0">
                <a:latin typeface="Cambria" panose="02040503050406030204" pitchFamily="18" charset="0"/>
              </a:rPr>
              <a:t>Us – </a:t>
            </a:r>
          </a:p>
          <a:p>
            <a:r>
              <a:rPr lang="en-US" sz="1400" dirty="0">
                <a:latin typeface="Cambria" panose="02040503050406030204" pitchFamily="18" charset="0"/>
              </a:rPr>
              <a:t> </a:t>
            </a:r>
            <a:r>
              <a:rPr lang="en-US" sz="1400" dirty="0" smtClean="0">
                <a:latin typeface="Cambria" panose="02040503050406030204" pitchFamily="18" charset="0"/>
              </a:rPr>
              <a:t>       869-5047</a:t>
            </a:r>
            <a:endParaRPr lang="en-US" sz="1400" dirty="0" smtClean="0">
              <a:latin typeface="Cambria" panose="020405030504060302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9339" y="1752600"/>
            <a:ext cx="5371230" cy="3631525"/>
          </a:xfrm>
        </p:spPr>
      </p:pic>
    </p:spTree>
    <p:extLst>
      <p:ext uri="{BB962C8B-B14F-4D97-AF65-F5344CB8AC3E}">
        <p14:creationId xmlns:p14="http://schemas.microsoft.com/office/powerpoint/2010/main" val="2328650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Magale Library’s home page</a:t>
            </a:r>
            <a:endParaRPr lang="en-US" dirty="0"/>
          </a:p>
        </p:txBody>
      </p:sp>
      <p:sp>
        <p:nvSpPr>
          <p:cNvPr id="3" name="TextBox 2"/>
          <p:cNvSpPr txBox="1"/>
          <p:nvPr/>
        </p:nvSpPr>
        <p:spPr>
          <a:xfrm>
            <a:off x="304800" y="1415251"/>
            <a:ext cx="2161309" cy="1754326"/>
          </a:xfrm>
          <a:prstGeom prst="rect">
            <a:avLst/>
          </a:prstGeom>
          <a:noFill/>
        </p:spPr>
        <p:txBody>
          <a:bodyPr wrap="square" rtlCol="0">
            <a:spAutoFit/>
          </a:bodyPr>
          <a:lstStyle/>
          <a:p>
            <a:r>
              <a:rPr lang="en-US" dirty="0" smtClean="0"/>
              <a:t>Bring your Centenary ID to the Circulation Desk and have a library account set up so you can check out materials.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3122" y="1828800"/>
            <a:ext cx="6139233" cy="3548094"/>
          </a:xfrm>
        </p:spPr>
      </p:pic>
      <p:sp>
        <p:nvSpPr>
          <p:cNvPr id="4" name="TextBox 3"/>
          <p:cNvSpPr txBox="1"/>
          <p:nvPr/>
        </p:nvSpPr>
        <p:spPr>
          <a:xfrm>
            <a:off x="304800" y="3276600"/>
            <a:ext cx="2362200" cy="2585323"/>
          </a:xfrm>
          <a:prstGeom prst="rect">
            <a:avLst/>
          </a:prstGeom>
          <a:noFill/>
        </p:spPr>
        <p:txBody>
          <a:bodyPr wrap="square" rtlCol="0">
            <a:spAutoFit/>
          </a:bodyPr>
          <a:lstStyle/>
          <a:p>
            <a:r>
              <a:rPr lang="en-US" dirty="0" smtClean="0"/>
              <a:t>Library hours:</a:t>
            </a:r>
          </a:p>
          <a:p>
            <a:r>
              <a:rPr lang="en-US" dirty="0" smtClean="0"/>
              <a:t>Mon-Thurs: </a:t>
            </a:r>
          </a:p>
          <a:p>
            <a:r>
              <a:rPr lang="en-US" dirty="0" smtClean="0"/>
              <a:t>7:30am-11pm</a:t>
            </a:r>
          </a:p>
          <a:p>
            <a:r>
              <a:rPr lang="en-US" dirty="0" smtClean="0"/>
              <a:t>Fridays: </a:t>
            </a:r>
          </a:p>
          <a:p>
            <a:r>
              <a:rPr lang="en-US" dirty="0" smtClean="0"/>
              <a:t>7:30am-4:30pm</a:t>
            </a:r>
          </a:p>
          <a:p>
            <a:r>
              <a:rPr lang="en-US" dirty="0" smtClean="0"/>
              <a:t>Saturdays: 1pm-5pm</a:t>
            </a:r>
          </a:p>
          <a:p>
            <a:r>
              <a:rPr lang="en-US" dirty="0" smtClean="0"/>
              <a:t>Sundays: 3pm-11pm</a:t>
            </a:r>
          </a:p>
          <a:p>
            <a:r>
              <a:rPr lang="en-US" dirty="0" smtClean="0"/>
              <a:t>Special hours will be posted on the website.</a:t>
            </a:r>
            <a:endParaRPr lang="en-US" dirty="0"/>
          </a:p>
        </p:txBody>
      </p:sp>
      <p:sp>
        <p:nvSpPr>
          <p:cNvPr id="10" name="TextBox 9"/>
          <p:cNvSpPr txBox="1"/>
          <p:nvPr/>
        </p:nvSpPr>
        <p:spPr>
          <a:xfrm>
            <a:off x="2835167" y="3336019"/>
            <a:ext cx="717334" cy="553998"/>
          </a:xfrm>
          <a:prstGeom prst="rect">
            <a:avLst/>
          </a:prstGeom>
          <a:solidFill>
            <a:schemeClr val="bg1">
              <a:lumMod val="95000"/>
            </a:schemeClr>
          </a:solidFill>
        </p:spPr>
        <p:txBody>
          <a:bodyPr wrap="square" rtlCol="0">
            <a:spAutoFit/>
          </a:bodyPr>
          <a:lstStyle/>
          <a:p>
            <a:pPr algn="ctr"/>
            <a:r>
              <a:rPr lang="en-US" sz="1000" dirty="0" smtClean="0"/>
              <a:t>Search for</a:t>
            </a:r>
          </a:p>
          <a:p>
            <a:pPr algn="ctr"/>
            <a:r>
              <a:rPr lang="en-US" sz="1000" dirty="0" smtClean="0"/>
              <a:t>library </a:t>
            </a:r>
          </a:p>
          <a:p>
            <a:pPr algn="ctr"/>
            <a:r>
              <a:rPr lang="en-US" sz="1000" dirty="0" smtClean="0"/>
              <a:t>materials</a:t>
            </a:r>
            <a:endParaRPr lang="en-US" sz="1000" dirty="0"/>
          </a:p>
        </p:txBody>
      </p:sp>
      <p:sp>
        <p:nvSpPr>
          <p:cNvPr id="11" name="Down Arrow 10"/>
          <p:cNvSpPr/>
          <p:nvPr/>
        </p:nvSpPr>
        <p:spPr>
          <a:xfrm>
            <a:off x="2674289" y="3294661"/>
            <a:ext cx="1039091" cy="804284"/>
          </a:xfrm>
          <a:prstGeom prst="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38650" y="2904708"/>
            <a:ext cx="762000" cy="1169551"/>
          </a:xfrm>
          <a:prstGeom prst="rect">
            <a:avLst/>
          </a:prstGeom>
          <a:noFill/>
          <a:ln>
            <a:noFill/>
          </a:ln>
        </p:spPr>
        <p:txBody>
          <a:bodyPr wrap="square" rtlCol="0">
            <a:spAutoFit/>
          </a:bodyPr>
          <a:lstStyle/>
          <a:p>
            <a:pPr algn="ctr"/>
            <a:r>
              <a:rPr lang="en-US" sz="1000" dirty="0" smtClean="0"/>
              <a:t>List of all the databases that the library subscribes to</a:t>
            </a:r>
            <a:endParaRPr lang="en-US" sz="1000" dirty="0"/>
          </a:p>
        </p:txBody>
      </p:sp>
      <p:sp>
        <p:nvSpPr>
          <p:cNvPr id="13" name="Down Arrow 12"/>
          <p:cNvSpPr/>
          <p:nvPr/>
        </p:nvSpPr>
        <p:spPr>
          <a:xfrm>
            <a:off x="4191000" y="2915123"/>
            <a:ext cx="1257300" cy="1180153"/>
          </a:xfrm>
          <a:prstGeom prst="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6000" y="3182131"/>
            <a:ext cx="838200" cy="707886"/>
          </a:xfrm>
          <a:prstGeom prst="rect">
            <a:avLst/>
          </a:prstGeom>
          <a:noFill/>
        </p:spPr>
        <p:txBody>
          <a:bodyPr wrap="square" rtlCol="0">
            <a:spAutoFit/>
          </a:bodyPr>
          <a:lstStyle/>
          <a:p>
            <a:pPr algn="ctr"/>
            <a:r>
              <a:rPr lang="en-US" sz="1000" dirty="0" smtClean="0"/>
              <a:t>Additional resources available for research</a:t>
            </a:r>
            <a:endParaRPr lang="en-US" sz="1000" dirty="0"/>
          </a:p>
        </p:txBody>
      </p:sp>
      <p:sp>
        <p:nvSpPr>
          <p:cNvPr id="15" name="Down Arrow 14"/>
          <p:cNvSpPr/>
          <p:nvPr/>
        </p:nvSpPr>
        <p:spPr>
          <a:xfrm>
            <a:off x="5859449" y="3105341"/>
            <a:ext cx="1295400" cy="1043486"/>
          </a:xfrm>
          <a:prstGeom prst="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695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01000" cy="944562"/>
          </a:xfr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Looking for library materials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900" y="2696528"/>
            <a:ext cx="7543800" cy="3634414"/>
          </a:xfrm>
        </p:spPr>
      </p:pic>
      <p:sp>
        <p:nvSpPr>
          <p:cNvPr id="5" name="TextBox 4"/>
          <p:cNvSpPr txBox="1"/>
          <p:nvPr/>
        </p:nvSpPr>
        <p:spPr>
          <a:xfrm>
            <a:off x="533400" y="1219200"/>
            <a:ext cx="7924800" cy="1477328"/>
          </a:xfrm>
          <a:prstGeom prst="rect">
            <a:avLst/>
          </a:prstGeom>
          <a:noFill/>
        </p:spPr>
        <p:txBody>
          <a:bodyPr wrap="square" rtlCol="0">
            <a:spAutoFit/>
          </a:bodyPr>
          <a:lstStyle/>
          <a:p>
            <a:r>
              <a:rPr lang="en-US" dirty="0" smtClean="0"/>
              <a:t>Search for books, eBooks, journals, or DVDs by typing in the title, author, keywords, etc. in the search box. Use the drop down menu to specify your search option. You can also do an Advanced Search.</a:t>
            </a:r>
          </a:p>
          <a:p>
            <a:r>
              <a:rPr lang="en-US" dirty="0" smtClean="0"/>
              <a:t>If asked for a username and password (usually from off campus),</a:t>
            </a:r>
          </a:p>
          <a:p>
            <a:r>
              <a:rPr lang="en-US" dirty="0" smtClean="0"/>
              <a:t>the username is: </a:t>
            </a:r>
            <a:r>
              <a:rPr lang="en-US" dirty="0" smtClean="0">
                <a:solidFill>
                  <a:srgbClr val="FF0000"/>
                </a:solidFill>
              </a:rPr>
              <a:t>Centenary       </a:t>
            </a:r>
            <a:r>
              <a:rPr lang="en-US" dirty="0" smtClean="0"/>
              <a:t>The password is: </a:t>
            </a:r>
            <a:r>
              <a:rPr lang="en-US" dirty="0" smtClean="0">
                <a:solidFill>
                  <a:srgbClr val="FF0000"/>
                </a:solidFill>
              </a:rPr>
              <a:t>Mag318</a:t>
            </a:r>
            <a:endParaRPr lang="en-US" dirty="0">
              <a:solidFill>
                <a:srgbClr val="FF0000"/>
              </a:solidFill>
            </a:endParaRPr>
          </a:p>
        </p:txBody>
      </p:sp>
    </p:spTree>
    <p:extLst>
      <p:ext uri="{BB962C8B-B14F-4D97-AF65-F5344CB8AC3E}">
        <p14:creationId xmlns:p14="http://schemas.microsoft.com/office/powerpoint/2010/main" val="2224417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r>
              <a:rPr lang="en-US" dirty="0" smtClean="0"/>
              <a:t>Databases</a:t>
            </a:r>
            <a:endParaRPr lang="en-US" dirty="0"/>
          </a:p>
        </p:txBody>
      </p:sp>
      <p:sp>
        <p:nvSpPr>
          <p:cNvPr id="5" name="TextBox 4"/>
          <p:cNvSpPr txBox="1"/>
          <p:nvPr/>
        </p:nvSpPr>
        <p:spPr>
          <a:xfrm>
            <a:off x="533400" y="1600200"/>
            <a:ext cx="2819400" cy="4154984"/>
          </a:xfrm>
          <a:prstGeom prst="rect">
            <a:avLst/>
          </a:prstGeom>
          <a:noFill/>
        </p:spPr>
        <p:txBody>
          <a:bodyPr wrap="square" rtlCol="0">
            <a:spAutoFit/>
          </a:bodyPr>
          <a:lstStyle/>
          <a:p>
            <a:r>
              <a:rPr lang="en-US" dirty="0" smtClean="0"/>
              <a:t>Most popular databases for research: </a:t>
            </a:r>
          </a:p>
          <a:p>
            <a:pPr marL="285750" indent="-285750">
              <a:buFont typeface="Arial" panose="020B0604020202020204" pitchFamily="34" charset="0"/>
              <a:buChar char="•"/>
            </a:pPr>
            <a:r>
              <a:rPr lang="en-US" sz="1600" dirty="0" smtClean="0"/>
              <a:t>Academic Search Complete</a:t>
            </a:r>
          </a:p>
          <a:p>
            <a:pPr marL="285750" indent="-285750">
              <a:buFont typeface="Arial" panose="020B0604020202020204" pitchFamily="34" charset="0"/>
              <a:buChar char="•"/>
            </a:pPr>
            <a:r>
              <a:rPr lang="en-US" sz="1600" dirty="0"/>
              <a:t>CQ Researcher </a:t>
            </a:r>
          </a:p>
          <a:p>
            <a:pPr marL="285750" indent="-285750">
              <a:buFont typeface="Arial" panose="020B0604020202020204" pitchFamily="34" charset="0"/>
              <a:buChar char="•"/>
            </a:pPr>
            <a:r>
              <a:rPr lang="en-US" sz="1600" dirty="0"/>
              <a:t>Gale Virtual Reference Library</a:t>
            </a:r>
          </a:p>
          <a:p>
            <a:pPr marL="285750" indent="-285750">
              <a:buFont typeface="Arial" panose="020B0604020202020204" pitchFamily="34" charset="0"/>
              <a:buChar char="•"/>
            </a:pPr>
            <a:r>
              <a:rPr lang="en-US" sz="1600" dirty="0" smtClean="0"/>
              <a:t>JSTOR</a:t>
            </a:r>
          </a:p>
          <a:p>
            <a:pPr marL="285750" indent="-285750">
              <a:buFont typeface="Arial" panose="020B0604020202020204" pitchFamily="34" charset="0"/>
              <a:buChar char="•"/>
            </a:pPr>
            <a:r>
              <a:rPr lang="en-US" sz="1600" dirty="0" smtClean="0"/>
              <a:t>LexisNexis</a:t>
            </a:r>
            <a:endParaRPr lang="en-US" dirty="0" smtClean="0"/>
          </a:p>
          <a:p>
            <a:endParaRPr lang="en-US" dirty="0"/>
          </a:p>
          <a:p>
            <a:r>
              <a:rPr lang="en-US" dirty="0" smtClean="0"/>
              <a:t>Also check out: </a:t>
            </a:r>
          </a:p>
          <a:p>
            <a:pPr marL="285750" indent="-285750">
              <a:buFont typeface="Arial" panose="020B0604020202020204" pitchFamily="34" charset="0"/>
              <a:buChar char="•"/>
            </a:pPr>
            <a:r>
              <a:rPr lang="en-US" sz="1600" dirty="0" smtClean="0"/>
              <a:t>American Chemical Society</a:t>
            </a:r>
          </a:p>
          <a:p>
            <a:pPr marL="285750" indent="-285750">
              <a:buFont typeface="Arial" panose="020B0604020202020204" pitchFamily="34" charset="0"/>
              <a:buChar char="•"/>
            </a:pPr>
            <a:r>
              <a:rPr lang="en-US" sz="1600" dirty="0" smtClean="0"/>
              <a:t>Annual Reviews</a:t>
            </a:r>
          </a:p>
          <a:p>
            <a:pPr marL="285750" indent="-285750">
              <a:buFont typeface="Arial" panose="020B0604020202020204" pitchFamily="34" charset="0"/>
              <a:buChar char="•"/>
            </a:pPr>
            <a:r>
              <a:rPr lang="en-US" sz="1600" dirty="0" smtClean="0"/>
              <a:t>GeoScience World</a:t>
            </a:r>
          </a:p>
          <a:p>
            <a:pPr marL="285750" indent="-285750">
              <a:buFont typeface="Arial" panose="020B0604020202020204" pitchFamily="34" charset="0"/>
              <a:buChar char="•"/>
            </a:pPr>
            <a:r>
              <a:rPr lang="en-US" sz="1600" dirty="0" smtClean="0"/>
              <a:t>Literati</a:t>
            </a:r>
          </a:p>
          <a:p>
            <a:pPr marL="285750" indent="-285750">
              <a:buFont typeface="Arial" panose="020B0604020202020204" pitchFamily="34" charset="0"/>
              <a:buChar char="•"/>
            </a:pPr>
            <a:r>
              <a:rPr lang="en-US" sz="1600" dirty="0" smtClean="0"/>
              <a:t>Literature Resource Center </a:t>
            </a:r>
          </a:p>
          <a:p>
            <a:pPr marL="285750" indent="-285750">
              <a:buFont typeface="Arial" panose="020B0604020202020204" pitchFamily="34" charset="0"/>
              <a:buChar char="•"/>
            </a:pPr>
            <a:r>
              <a:rPr lang="en-US" sz="1600" dirty="0" smtClean="0"/>
              <a:t>Oxford English Dictionary</a:t>
            </a:r>
            <a:endParaRPr lang="en-US" sz="16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599" y="1481290"/>
            <a:ext cx="4432623" cy="5300509"/>
          </a:xfrm>
        </p:spPr>
      </p:pic>
    </p:spTree>
    <p:extLst>
      <p:ext uri="{BB962C8B-B14F-4D97-AF65-F5344CB8AC3E}">
        <p14:creationId xmlns:p14="http://schemas.microsoft.com/office/powerpoint/2010/main" val="157957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Academic Search Complete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947" y="1600200"/>
            <a:ext cx="6556105" cy="4525963"/>
          </a:xfrm>
        </p:spPr>
      </p:pic>
    </p:spTree>
    <p:extLst>
      <p:ext uri="{BB962C8B-B14F-4D97-AF65-F5344CB8AC3E}">
        <p14:creationId xmlns:p14="http://schemas.microsoft.com/office/powerpoint/2010/main" val="50035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“Choose Databases” options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0565" y="1600200"/>
            <a:ext cx="5262869" cy="4525963"/>
          </a:xfrm>
        </p:spPr>
      </p:pic>
    </p:spTree>
    <p:extLst>
      <p:ext uri="{BB962C8B-B14F-4D97-AF65-F5344CB8AC3E}">
        <p14:creationId xmlns:p14="http://schemas.microsoft.com/office/powerpoint/2010/main" val="1715564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0000"/>
          </a:bodyPr>
          <a:lstStyle/>
          <a:p>
            <a:r>
              <a:rPr lang="en-US" dirty="0" smtClean="0"/>
              <a:t>Searching for articles about “student athletes”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8483" y="1600200"/>
            <a:ext cx="6587033" cy="4525963"/>
          </a:xfrm>
        </p:spPr>
      </p:pic>
      <p:sp>
        <p:nvSpPr>
          <p:cNvPr id="3" name="Oval 2"/>
          <p:cNvSpPr/>
          <p:nvPr/>
        </p:nvSpPr>
        <p:spPr>
          <a:xfrm>
            <a:off x="3276600" y="23622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4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en-US" dirty="0" smtClean="0"/>
              <a:t>Viewing a specific article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600200"/>
            <a:ext cx="6374953" cy="4648200"/>
          </a:xfrm>
        </p:spPr>
      </p:pic>
      <p:sp>
        <p:nvSpPr>
          <p:cNvPr id="5" name="TextBox 4"/>
          <p:cNvSpPr txBox="1"/>
          <p:nvPr/>
        </p:nvSpPr>
        <p:spPr>
          <a:xfrm>
            <a:off x="7162800" y="1752600"/>
            <a:ext cx="1524000" cy="1754326"/>
          </a:xfrm>
          <a:prstGeom prst="rect">
            <a:avLst/>
          </a:prstGeom>
          <a:noFill/>
        </p:spPr>
        <p:txBody>
          <a:bodyPr wrap="square" rtlCol="0">
            <a:spAutoFit/>
          </a:bodyPr>
          <a:lstStyle/>
          <a:p>
            <a:r>
              <a:rPr lang="en-US" dirty="0" smtClean="0"/>
              <a:t>Citations can </a:t>
            </a:r>
          </a:p>
          <a:p>
            <a:r>
              <a:rPr lang="en-US" dirty="0" smtClean="0"/>
              <a:t>be done in </a:t>
            </a:r>
          </a:p>
          <a:p>
            <a:r>
              <a:rPr lang="en-US" dirty="0" smtClean="0"/>
              <a:t>MLA, APA, Chicago/ Turabian  and other styles.</a:t>
            </a:r>
            <a:endParaRPr lang="en-US" dirty="0"/>
          </a:p>
        </p:txBody>
      </p:sp>
    </p:spTree>
    <p:extLst>
      <p:ext uri="{BB962C8B-B14F-4D97-AF65-F5344CB8AC3E}">
        <p14:creationId xmlns:p14="http://schemas.microsoft.com/office/powerpoint/2010/main" val="2551850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1221</Words>
  <Application>Microsoft Office PowerPoint</Application>
  <PresentationFormat>On-screen Show (4:3)</PresentationFormat>
  <Paragraphs>144</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Information Literacy</vt:lpstr>
      <vt:lpstr>How to get to Magale Library’s website</vt:lpstr>
      <vt:lpstr>Magale Library’s home page</vt:lpstr>
      <vt:lpstr>Looking for library materials</vt:lpstr>
      <vt:lpstr>Databases</vt:lpstr>
      <vt:lpstr>Academic Search Complete</vt:lpstr>
      <vt:lpstr>“Choose Databases” options</vt:lpstr>
      <vt:lpstr>Searching for articles about “student athletes”</vt:lpstr>
      <vt:lpstr>Viewing a specific article</vt:lpstr>
      <vt:lpstr>How to refine searches for better results</vt:lpstr>
      <vt:lpstr>CQ Researcher</vt:lpstr>
      <vt:lpstr>CQ Researcher articles</vt:lpstr>
      <vt:lpstr>Gale Virtual Reference Library</vt:lpstr>
      <vt:lpstr>Gale Virtual Reference Library</vt:lpstr>
      <vt:lpstr>GVRL search results and sample article</vt:lpstr>
      <vt:lpstr>JSTOR</vt:lpstr>
      <vt:lpstr>JSTOR search results</vt:lpstr>
      <vt:lpstr>LexisNexis and Literati</vt:lpstr>
      <vt:lpstr>Literati search results</vt:lpstr>
      <vt:lpstr>Literati mind map</vt:lpstr>
      <vt:lpstr>Library Resources</vt:lpstr>
      <vt:lpstr>Databases &amp; Other Resources</vt:lpstr>
      <vt:lpstr>Using Other Research Links </vt:lpstr>
      <vt:lpstr>FYE and other Research Assistance</vt:lpstr>
      <vt:lpstr>First Year Experience</vt:lpstr>
      <vt:lpstr>Subject resources</vt:lpstr>
      <vt:lpstr>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dc:title>
  <dc:creator>Jeannette Curtis</dc:creator>
  <cp:lastModifiedBy>Jeannette Curtis</cp:lastModifiedBy>
  <cp:revision>95</cp:revision>
  <dcterms:created xsi:type="dcterms:W3CDTF">2015-08-25T00:17:43Z</dcterms:created>
  <dcterms:modified xsi:type="dcterms:W3CDTF">2017-01-19T02:06:22Z</dcterms:modified>
</cp:coreProperties>
</file>