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5" r:id="rId14"/>
    <p:sldId id="269" r:id="rId15"/>
    <p:sldId id="270" r:id="rId16"/>
    <p:sldId id="271" r:id="rId17"/>
    <p:sldId id="274" r:id="rId18"/>
    <p:sldId id="272"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2" autoAdjust="0"/>
  </p:normalViewPr>
  <p:slideViewPr>
    <p:cSldViewPr>
      <p:cViewPr varScale="1">
        <p:scale>
          <a:sx n="109" d="100"/>
          <a:sy n="109" d="100"/>
        </p:scale>
        <p:origin x="1680"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E9246C-BF49-4964-B8C1-8A7F0616F4AD}" type="datetimeFigureOut">
              <a:rPr lang="en-US" smtClean="0"/>
              <a:t>4/29/2020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4E42EE-74F6-47A9-A765-DDEA2C505BD5}" type="slidenum">
              <a:rPr lang="en-US" smtClean="0"/>
              <a:t>‹#›</a:t>
            </a:fld>
            <a:endParaRPr lang="en-US"/>
          </a:p>
        </p:txBody>
      </p:sp>
    </p:spTree>
    <p:extLst>
      <p:ext uri="{BB962C8B-B14F-4D97-AF65-F5344CB8AC3E}">
        <p14:creationId xmlns:p14="http://schemas.microsoft.com/office/powerpoint/2010/main" val="4177855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entenary.edu/library/policie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When you go to www.centenary.edu you</a:t>
            </a:r>
            <a:r>
              <a:rPr lang="en-US" b="1" baseline="0" dirty="0" smtClean="0"/>
              <a:t> will see Library </a:t>
            </a:r>
            <a:r>
              <a:rPr lang="en-US" b="1" baseline="0" dirty="0" smtClean="0"/>
              <a:t>near </a:t>
            </a:r>
            <a:r>
              <a:rPr lang="en-US" b="1" baseline="0" dirty="0" smtClean="0"/>
              <a:t>the top right corner of the front page. You can also access the library website by going to </a:t>
            </a:r>
            <a:r>
              <a:rPr lang="en-US" b="1" baseline="0" dirty="0" smtClean="0"/>
              <a:t>www.centenary.edu/library .</a:t>
            </a:r>
            <a:endParaRPr lang="en-US" b="1" dirty="0"/>
          </a:p>
        </p:txBody>
      </p:sp>
      <p:sp>
        <p:nvSpPr>
          <p:cNvPr id="4" name="Slide Number Placeholder 3"/>
          <p:cNvSpPr>
            <a:spLocks noGrp="1"/>
          </p:cNvSpPr>
          <p:nvPr>
            <p:ph type="sldNum" sz="quarter" idx="10"/>
          </p:nvPr>
        </p:nvSpPr>
        <p:spPr/>
        <p:txBody>
          <a:bodyPr/>
          <a:lstStyle/>
          <a:p>
            <a:fld id="{514E42EE-74F6-47A9-A765-DDEA2C505BD5}" type="slidenum">
              <a:rPr lang="en-US" smtClean="0"/>
              <a:t>2</a:t>
            </a:fld>
            <a:endParaRPr lang="en-US"/>
          </a:p>
        </p:txBody>
      </p:sp>
    </p:spTree>
    <p:extLst>
      <p:ext uri="{BB962C8B-B14F-4D97-AF65-F5344CB8AC3E}">
        <p14:creationId xmlns:p14="http://schemas.microsoft.com/office/powerpoint/2010/main" val="2359160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JSTOR</a:t>
            </a:r>
            <a:r>
              <a:rPr lang="en-US" b="1" baseline="0" dirty="0" smtClean="0"/>
              <a:t> also offers a simple search for sources, but can also be limited in Advanced Search to tailor your results. You can also upload your own paper to the Text Analyzer to have JSTOR pull relevant subjects for searching as well. </a:t>
            </a:r>
            <a:endParaRPr lang="en-US" b="1" dirty="0"/>
          </a:p>
        </p:txBody>
      </p:sp>
      <p:sp>
        <p:nvSpPr>
          <p:cNvPr id="4" name="Slide Number Placeholder 3"/>
          <p:cNvSpPr>
            <a:spLocks noGrp="1"/>
          </p:cNvSpPr>
          <p:nvPr>
            <p:ph type="sldNum" sz="quarter" idx="10"/>
          </p:nvPr>
        </p:nvSpPr>
        <p:spPr/>
        <p:txBody>
          <a:bodyPr/>
          <a:lstStyle/>
          <a:p>
            <a:fld id="{514E42EE-74F6-47A9-A765-DDEA2C505BD5}" type="slidenum">
              <a:rPr lang="en-US" smtClean="0"/>
              <a:t>11</a:t>
            </a:fld>
            <a:endParaRPr lang="en-US"/>
          </a:p>
        </p:txBody>
      </p:sp>
    </p:spTree>
    <p:extLst>
      <p:ext uri="{BB962C8B-B14F-4D97-AF65-F5344CB8AC3E}">
        <p14:creationId xmlns:p14="http://schemas.microsoft.com/office/powerpoint/2010/main" val="3292705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Google Scholar offers the ease of a Google search, but with </a:t>
            </a:r>
            <a:r>
              <a:rPr lang="en-US" b="1" dirty="0" smtClean="0"/>
              <a:t>more </a:t>
            </a:r>
            <a:r>
              <a:rPr lang="en-US" b="1" dirty="0" smtClean="0"/>
              <a:t>trustworthy results of</a:t>
            </a:r>
            <a:r>
              <a:rPr lang="en-US" b="1" baseline="0" dirty="0" smtClean="0"/>
              <a:t> scholarly articles and case law. By going to the menu in the top left corner then selecting Settings then Library Links, you can enter Centenary College in the search and select the box. This will give you the opportunity to search both Open </a:t>
            </a:r>
            <a:r>
              <a:rPr lang="en-US" b="1" baseline="0" dirty="0" smtClean="0"/>
              <a:t>WorldCat </a:t>
            </a:r>
            <a:r>
              <a:rPr lang="en-US" b="1" baseline="0" dirty="0" smtClean="0"/>
              <a:t>through Google scholar AND Centenary College’s ProQuest </a:t>
            </a:r>
            <a:r>
              <a:rPr lang="en-US" b="1" baseline="0" dirty="0" smtClean="0"/>
              <a:t>Full-text </a:t>
            </a:r>
            <a:r>
              <a:rPr lang="en-US" b="1" baseline="0" dirty="0" smtClean="0"/>
              <a:t>database, therefore giving you two searches for the price of one. </a:t>
            </a:r>
            <a:endParaRPr lang="en-US" b="1" dirty="0"/>
          </a:p>
        </p:txBody>
      </p:sp>
      <p:sp>
        <p:nvSpPr>
          <p:cNvPr id="4" name="Slide Number Placeholder 3"/>
          <p:cNvSpPr>
            <a:spLocks noGrp="1"/>
          </p:cNvSpPr>
          <p:nvPr>
            <p:ph type="sldNum" sz="quarter" idx="10"/>
          </p:nvPr>
        </p:nvSpPr>
        <p:spPr/>
        <p:txBody>
          <a:bodyPr/>
          <a:lstStyle/>
          <a:p>
            <a:fld id="{514E42EE-74F6-47A9-A765-DDEA2C505BD5}" type="slidenum">
              <a:rPr lang="en-US" smtClean="0"/>
              <a:t>12</a:t>
            </a:fld>
            <a:endParaRPr lang="en-US"/>
          </a:p>
        </p:txBody>
      </p:sp>
    </p:spTree>
    <p:extLst>
      <p:ext uri="{BB962C8B-B14F-4D97-AF65-F5344CB8AC3E}">
        <p14:creationId xmlns:p14="http://schemas.microsoft.com/office/powerpoint/2010/main" val="1874962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Our Research Assistance</a:t>
            </a:r>
            <a:r>
              <a:rPr lang="en-US" b="1" baseline="0" dirty="0" smtClean="0"/>
              <a:t> column holds a wealth of information for researching subjects. Writing Labs takes you to The Purdue Writing Labs which contain citation guides and writing exercises to strengthen academic writing. Reference Source hold links to tools for evaluating sources, such as the C.R.A.P test, which we’ve found is easy for the student to remember because of the name. TREK information covers things that are useful to first, second, </a:t>
            </a:r>
            <a:endParaRPr lang="en-US" b="1" baseline="0" dirty="0" smtClean="0"/>
          </a:p>
          <a:p>
            <a:r>
              <a:rPr lang="en-US" b="1" baseline="0" dirty="0" smtClean="0"/>
              <a:t>and </a:t>
            </a:r>
            <a:r>
              <a:rPr lang="en-US" b="1" baseline="0" dirty="0" smtClean="0"/>
              <a:t>third year TREK students. The Plagiarism link offers the definition of plagiarism, as well as ways to evaluate whether something is plagiarized. This helps students learn how to maintain integrity in working on assignments.</a:t>
            </a:r>
            <a:endParaRPr lang="en-US" b="1" dirty="0"/>
          </a:p>
        </p:txBody>
      </p:sp>
      <p:sp>
        <p:nvSpPr>
          <p:cNvPr id="4" name="Slide Number Placeholder 3"/>
          <p:cNvSpPr>
            <a:spLocks noGrp="1"/>
          </p:cNvSpPr>
          <p:nvPr>
            <p:ph type="sldNum" sz="quarter" idx="10"/>
          </p:nvPr>
        </p:nvSpPr>
        <p:spPr/>
        <p:txBody>
          <a:bodyPr/>
          <a:lstStyle/>
          <a:p>
            <a:fld id="{514E42EE-74F6-47A9-A765-DDEA2C505BD5}" type="slidenum">
              <a:rPr lang="en-US" smtClean="0"/>
              <a:t>14</a:t>
            </a:fld>
            <a:endParaRPr lang="en-US"/>
          </a:p>
        </p:txBody>
      </p:sp>
    </p:spTree>
    <p:extLst>
      <p:ext uri="{BB962C8B-B14F-4D97-AF65-F5344CB8AC3E}">
        <p14:creationId xmlns:p14="http://schemas.microsoft.com/office/powerpoint/2010/main" val="3296208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For</a:t>
            </a:r>
            <a:r>
              <a:rPr lang="en-US" b="1" baseline="0" dirty="0" smtClean="0"/>
              <a:t> those times that you aren’t sure what database to use, you can go to the Subject Guides under the Library Resources link and go to the subject you’re studying. This will give you a targeted list of databases </a:t>
            </a:r>
            <a:endParaRPr lang="en-US" b="1" baseline="0" dirty="0" smtClean="0"/>
          </a:p>
          <a:p>
            <a:r>
              <a:rPr lang="en-US" b="1" baseline="0" dirty="0" smtClean="0"/>
              <a:t>that </a:t>
            </a:r>
            <a:r>
              <a:rPr lang="en-US" b="1" baseline="0" dirty="0" smtClean="0"/>
              <a:t>will most closely fit what subject you’re researching. There are also other related links in these guides that may be useful in your studies. </a:t>
            </a:r>
            <a:endParaRPr lang="en-US" b="1" dirty="0"/>
          </a:p>
        </p:txBody>
      </p:sp>
      <p:sp>
        <p:nvSpPr>
          <p:cNvPr id="4" name="Slide Number Placeholder 3"/>
          <p:cNvSpPr>
            <a:spLocks noGrp="1"/>
          </p:cNvSpPr>
          <p:nvPr>
            <p:ph type="sldNum" sz="quarter" idx="10"/>
          </p:nvPr>
        </p:nvSpPr>
        <p:spPr/>
        <p:txBody>
          <a:bodyPr/>
          <a:lstStyle/>
          <a:p>
            <a:fld id="{514E42EE-74F6-47A9-A765-DDEA2C505BD5}" type="slidenum">
              <a:rPr lang="en-US" smtClean="0"/>
              <a:t>15</a:t>
            </a:fld>
            <a:endParaRPr lang="en-US"/>
          </a:p>
        </p:txBody>
      </p:sp>
    </p:spTree>
    <p:extLst>
      <p:ext uri="{BB962C8B-B14F-4D97-AF65-F5344CB8AC3E}">
        <p14:creationId xmlns:p14="http://schemas.microsoft.com/office/powerpoint/2010/main" val="3084826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If you</a:t>
            </a:r>
            <a:r>
              <a:rPr lang="en-US" b="1" baseline="0" dirty="0" smtClean="0"/>
              <a:t> are seeing this screen for the first time, you MUST click on the “First Time Users” link and register for ILLiad.  PLEASE COMPLETE THE FORM. You only need to do this ONCE. </a:t>
            </a:r>
          </a:p>
          <a:p>
            <a:r>
              <a:rPr lang="en-US" b="1" baseline="0" dirty="0" smtClean="0"/>
              <a:t>Record your username and password or take a camera shot with your phone.  You are then ready to request any books or articles you need for research. </a:t>
            </a:r>
            <a:endParaRPr lang="en-US" b="1" dirty="0"/>
          </a:p>
        </p:txBody>
      </p:sp>
      <p:sp>
        <p:nvSpPr>
          <p:cNvPr id="4" name="Slide Number Placeholder 3"/>
          <p:cNvSpPr>
            <a:spLocks noGrp="1"/>
          </p:cNvSpPr>
          <p:nvPr>
            <p:ph type="sldNum" sz="quarter" idx="10"/>
          </p:nvPr>
        </p:nvSpPr>
        <p:spPr/>
        <p:txBody>
          <a:bodyPr/>
          <a:lstStyle/>
          <a:p>
            <a:fld id="{514E42EE-74F6-47A9-A765-DDEA2C505BD5}" type="slidenum">
              <a:rPr lang="en-US" smtClean="0"/>
              <a:t>17</a:t>
            </a:fld>
            <a:endParaRPr lang="en-US"/>
          </a:p>
        </p:txBody>
      </p:sp>
    </p:spTree>
    <p:extLst>
      <p:ext uri="{BB962C8B-B14F-4D97-AF65-F5344CB8AC3E}">
        <p14:creationId xmlns:p14="http://schemas.microsoft.com/office/powerpoint/2010/main" val="266289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Library hours can be found on our front page.</a:t>
            </a:r>
            <a:r>
              <a:rPr lang="en-US" b="1" baseline="0" dirty="0" smtClean="0"/>
              <a:t> Policies can be found at </a:t>
            </a:r>
            <a:r>
              <a:rPr lang="en-US" dirty="0" smtClean="0">
                <a:hlinkClick r:id="rId3"/>
              </a:rPr>
              <a:t>https://www.centenary.edu/library/policies/</a:t>
            </a:r>
            <a:r>
              <a:rPr lang="en-US" dirty="0" smtClean="0"/>
              <a:t>.</a:t>
            </a:r>
            <a:endParaRPr lang="en-US" dirty="0"/>
          </a:p>
        </p:txBody>
      </p:sp>
      <p:sp>
        <p:nvSpPr>
          <p:cNvPr id="4" name="Slide Number Placeholder 3"/>
          <p:cNvSpPr>
            <a:spLocks noGrp="1"/>
          </p:cNvSpPr>
          <p:nvPr>
            <p:ph type="sldNum" sz="quarter" idx="10"/>
          </p:nvPr>
        </p:nvSpPr>
        <p:spPr/>
        <p:txBody>
          <a:bodyPr/>
          <a:lstStyle/>
          <a:p>
            <a:fld id="{514E42EE-74F6-47A9-A765-DDEA2C505BD5}" type="slidenum">
              <a:rPr lang="en-US" smtClean="0"/>
              <a:t>3</a:t>
            </a:fld>
            <a:endParaRPr lang="en-US"/>
          </a:p>
        </p:txBody>
      </p:sp>
    </p:spTree>
    <p:extLst>
      <p:ext uri="{BB962C8B-B14F-4D97-AF65-F5344CB8AC3E}">
        <p14:creationId xmlns:p14="http://schemas.microsoft.com/office/powerpoint/2010/main" val="3214657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On our</a:t>
            </a:r>
            <a:r>
              <a:rPr lang="en-US" b="1" baseline="0" dirty="0" smtClean="0"/>
              <a:t> front page you will find our menu of things you can do through our web page. The four links indicated with arrows are our most used links on this page, and will take you to our Enterprise e-catalog to search for print and e-book resources, our A-Z list of databases, Library Resources which offers links to research resources as well as subject guides to further guide database usage and other resources based on area of study, as well as our Interlibrary Loan system.</a:t>
            </a:r>
            <a:endParaRPr lang="en-US" b="1" dirty="0"/>
          </a:p>
        </p:txBody>
      </p:sp>
      <p:sp>
        <p:nvSpPr>
          <p:cNvPr id="4" name="Slide Number Placeholder 3"/>
          <p:cNvSpPr>
            <a:spLocks noGrp="1"/>
          </p:cNvSpPr>
          <p:nvPr>
            <p:ph type="sldNum" sz="quarter" idx="10"/>
          </p:nvPr>
        </p:nvSpPr>
        <p:spPr/>
        <p:txBody>
          <a:bodyPr/>
          <a:lstStyle/>
          <a:p>
            <a:fld id="{514E42EE-74F6-47A9-A765-DDEA2C505BD5}" type="slidenum">
              <a:rPr lang="en-US" smtClean="0"/>
              <a:t>4</a:t>
            </a:fld>
            <a:endParaRPr lang="en-US"/>
          </a:p>
        </p:txBody>
      </p:sp>
    </p:spTree>
    <p:extLst>
      <p:ext uri="{BB962C8B-B14F-4D97-AF65-F5344CB8AC3E}">
        <p14:creationId xmlns:p14="http://schemas.microsoft.com/office/powerpoint/2010/main" val="1302915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After you select “Search</a:t>
            </a:r>
            <a:r>
              <a:rPr lang="en-US" b="1" baseline="0" dirty="0" smtClean="0"/>
              <a:t> for books, journals, and more,” on the first page, it will take you to this screen. You can narrows down your search topic to all fields or search by title, author, and more. </a:t>
            </a:r>
            <a:endParaRPr lang="en-US" b="1" dirty="0"/>
          </a:p>
        </p:txBody>
      </p:sp>
      <p:sp>
        <p:nvSpPr>
          <p:cNvPr id="4" name="Slide Number Placeholder 3"/>
          <p:cNvSpPr>
            <a:spLocks noGrp="1"/>
          </p:cNvSpPr>
          <p:nvPr>
            <p:ph type="sldNum" sz="quarter" idx="10"/>
          </p:nvPr>
        </p:nvSpPr>
        <p:spPr/>
        <p:txBody>
          <a:bodyPr/>
          <a:lstStyle/>
          <a:p>
            <a:fld id="{514E42EE-74F6-47A9-A765-DDEA2C505BD5}" type="slidenum">
              <a:rPr lang="en-US" smtClean="0"/>
              <a:t>5</a:t>
            </a:fld>
            <a:endParaRPr lang="en-US"/>
          </a:p>
        </p:txBody>
      </p:sp>
    </p:spTree>
    <p:extLst>
      <p:ext uri="{BB962C8B-B14F-4D97-AF65-F5344CB8AC3E}">
        <p14:creationId xmlns:p14="http://schemas.microsoft.com/office/powerpoint/2010/main" val="1747204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Once you have done</a:t>
            </a:r>
            <a:r>
              <a:rPr lang="en-US" b="1" baseline="0" dirty="0" smtClean="0"/>
              <a:t> your search, to the left you will see limiters such as electronic resources or one of the two libraries on campus as well as author type, material type, etc. Selecting these boxes then selecting include or </a:t>
            </a:r>
            <a:endParaRPr lang="en-US" b="1" baseline="0" dirty="0" smtClean="0"/>
          </a:p>
          <a:p>
            <a:r>
              <a:rPr lang="en-US" b="1" baseline="0" dirty="0" smtClean="0"/>
              <a:t>exclude </a:t>
            </a:r>
            <a:r>
              <a:rPr lang="en-US" b="1" baseline="0" dirty="0" smtClean="0"/>
              <a:t>will concentrate your search to get better results. </a:t>
            </a:r>
            <a:endParaRPr lang="en-US" b="1" dirty="0"/>
          </a:p>
        </p:txBody>
      </p:sp>
      <p:sp>
        <p:nvSpPr>
          <p:cNvPr id="4" name="Slide Number Placeholder 3"/>
          <p:cNvSpPr>
            <a:spLocks noGrp="1"/>
          </p:cNvSpPr>
          <p:nvPr>
            <p:ph type="sldNum" sz="quarter" idx="10"/>
          </p:nvPr>
        </p:nvSpPr>
        <p:spPr/>
        <p:txBody>
          <a:bodyPr/>
          <a:lstStyle/>
          <a:p>
            <a:fld id="{514E42EE-74F6-47A9-A765-DDEA2C505BD5}" type="slidenum">
              <a:rPr lang="en-US" smtClean="0"/>
              <a:t>6</a:t>
            </a:fld>
            <a:endParaRPr lang="en-US"/>
          </a:p>
        </p:txBody>
      </p:sp>
    </p:spTree>
    <p:extLst>
      <p:ext uri="{BB962C8B-B14F-4D97-AF65-F5344CB8AC3E}">
        <p14:creationId xmlns:p14="http://schemas.microsoft.com/office/powerpoint/2010/main" val="2972152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This is an example of an e-book listing. Note</a:t>
            </a:r>
            <a:r>
              <a:rPr lang="en-US" b="1" baseline="0" dirty="0" smtClean="0"/>
              <a:t> that the call number will say, “Available online,” the Library will list it as an, “Electronic Resource,” and at, “Electronic Access,” it will offer either a direct link, </a:t>
            </a:r>
            <a:endParaRPr lang="en-US" b="1" baseline="0" dirty="0" smtClean="0"/>
          </a:p>
          <a:p>
            <a:r>
              <a:rPr lang="en-US" b="1" baseline="0" dirty="0" smtClean="0"/>
              <a:t>or </a:t>
            </a:r>
            <a:r>
              <a:rPr lang="en-US" b="1" baseline="0" dirty="0" smtClean="0"/>
              <a:t>a way to access the book online. </a:t>
            </a:r>
            <a:endParaRPr lang="en-US" b="1" dirty="0"/>
          </a:p>
        </p:txBody>
      </p:sp>
      <p:sp>
        <p:nvSpPr>
          <p:cNvPr id="4" name="Slide Number Placeholder 3"/>
          <p:cNvSpPr>
            <a:spLocks noGrp="1"/>
          </p:cNvSpPr>
          <p:nvPr>
            <p:ph type="sldNum" sz="quarter" idx="10"/>
          </p:nvPr>
        </p:nvSpPr>
        <p:spPr/>
        <p:txBody>
          <a:bodyPr/>
          <a:lstStyle/>
          <a:p>
            <a:fld id="{514E42EE-74F6-47A9-A765-DDEA2C505BD5}" type="slidenum">
              <a:rPr lang="en-US" smtClean="0"/>
              <a:t>7</a:t>
            </a:fld>
            <a:endParaRPr lang="en-US"/>
          </a:p>
        </p:txBody>
      </p:sp>
    </p:spTree>
    <p:extLst>
      <p:ext uri="{BB962C8B-B14F-4D97-AF65-F5344CB8AC3E}">
        <p14:creationId xmlns:p14="http://schemas.microsoft.com/office/powerpoint/2010/main" val="1829126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 print</a:t>
            </a:r>
            <a:r>
              <a:rPr lang="en-US" b="1" baseline="0" dirty="0" smtClean="0"/>
              <a:t> book listing will give a Call Number listed in Library of Congress Classification. Library will be listed as Magale </a:t>
            </a:r>
            <a:r>
              <a:rPr lang="en-US" b="1" baseline="0" dirty="0" smtClean="0"/>
              <a:t>Library (or </a:t>
            </a:r>
            <a:r>
              <a:rPr lang="en-US" b="1" baseline="0" dirty="0" smtClean="0"/>
              <a:t>Hurley Music Library if it’s a music resource).</a:t>
            </a:r>
            <a:endParaRPr lang="en-US" b="1" dirty="0"/>
          </a:p>
        </p:txBody>
      </p:sp>
      <p:sp>
        <p:nvSpPr>
          <p:cNvPr id="4" name="Slide Number Placeholder 3"/>
          <p:cNvSpPr>
            <a:spLocks noGrp="1"/>
          </p:cNvSpPr>
          <p:nvPr>
            <p:ph type="sldNum" sz="quarter" idx="10"/>
          </p:nvPr>
        </p:nvSpPr>
        <p:spPr/>
        <p:txBody>
          <a:bodyPr/>
          <a:lstStyle/>
          <a:p>
            <a:fld id="{514E42EE-74F6-47A9-A765-DDEA2C505BD5}" type="slidenum">
              <a:rPr lang="en-US" smtClean="0"/>
              <a:t>8</a:t>
            </a:fld>
            <a:endParaRPr lang="en-US"/>
          </a:p>
        </p:txBody>
      </p:sp>
    </p:spTree>
    <p:extLst>
      <p:ext uri="{BB962C8B-B14F-4D97-AF65-F5344CB8AC3E}">
        <p14:creationId xmlns:p14="http://schemas.microsoft.com/office/powerpoint/2010/main" val="1530377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If you know what database you would like to use, this list is a great way to access it quickly. </a:t>
            </a:r>
            <a:endParaRPr lang="en-US" b="1" dirty="0"/>
          </a:p>
        </p:txBody>
      </p:sp>
      <p:sp>
        <p:nvSpPr>
          <p:cNvPr id="4" name="Slide Number Placeholder 3"/>
          <p:cNvSpPr>
            <a:spLocks noGrp="1"/>
          </p:cNvSpPr>
          <p:nvPr>
            <p:ph type="sldNum" sz="quarter" idx="10"/>
          </p:nvPr>
        </p:nvSpPr>
        <p:spPr/>
        <p:txBody>
          <a:bodyPr/>
          <a:lstStyle/>
          <a:p>
            <a:fld id="{514E42EE-74F6-47A9-A765-DDEA2C505BD5}" type="slidenum">
              <a:rPr lang="en-US" smtClean="0"/>
              <a:t>9</a:t>
            </a:fld>
            <a:endParaRPr lang="en-US"/>
          </a:p>
        </p:txBody>
      </p:sp>
    </p:spTree>
    <p:extLst>
      <p:ext uri="{BB962C8B-B14F-4D97-AF65-F5344CB8AC3E}">
        <p14:creationId xmlns:p14="http://schemas.microsoft.com/office/powerpoint/2010/main" val="1251631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Academic Search Complete has the ease of a Google search,</a:t>
            </a:r>
            <a:r>
              <a:rPr lang="en-US" b="1" baseline="0" dirty="0" smtClean="0"/>
              <a:t> but with more functionality in limiting or expanding results. You can select a box to search only Peer Reviewed articles as well as limiting </a:t>
            </a:r>
            <a:endParaRPr lang="en-US" b="1" baseline="0" dirty="0" smtClean="0"/>
          </a:p>
          <a:p>
            <a:r>
              <a:rPr lang="en-US" b="1" baseline="0" dirty="0" smtClean="0"/>
              <a:t>publication </a:t>
            </a:r>
            <a:r>
              <a:rPr lang="en-US" b="1" baseline="0" dirty="0" smtClean="0"/>
              <a:t>date, author, subjects and more. Academic search complete also supplies video and photo results on top of the written articles available. </a:t>
            </a:r>
            <a:endParaRPr lang="en-US" b="1" dirty="0"/>
          </a:p>
        </p:txBody>
      </p:sp>
      <p:sp>
        <p:nvSpPr>
          <p:cNvPr id="4" name="Slide Number Placeholder 3"/>
          <p:cNvSpPr>
            <a:spLocks noGrp="1"/>
          </p:cNvSpPr>
          <p:nvPr>
            <p:ph type="sldNum" sz="quarter" idx="10"/>
          </p:nvPr>
        </p:nvSpPr>
        <p:spPr/>
        <p:txBody>
          <a:bodyPr/>
          <a:lstStyle/>
          <a:p>
            <a:fld id="{514E42EE-74F6-47A9-A765-DDEA2C505BD5}" type="slidenum">
              <a:rPr lang="en-US" smtClean="0"/>
              <a:t>10</a:t>
            </a:fld>
            <a:endParaRPr lang="en-US"/>
          </a:p>
        </p:txBody>
      </p:sp>
    </p:spTree>
    <p:extLst>
      <p:ext uri="{BB962C8B-B14F-4D97-AF65-F5344CB8AC3E}">
        <p14:creationId xmlns:p14="http://schemas.microsoft.com/office/powerpoint/2010/main" val="63021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150D65-C64D-44FB-9152-4CC2DE0C9198}" type="datetime1">
              <a:rPr lang="en-US" smtClean="0"/>
              <a:pPr/>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635EB0-D091-417E-ACD5-D65E1C7D8524}" type="datetime1">
              <a:rPr lang="en-US" smtClean="0"/>
              <a:pPr/>
              <a:t>4/29/2020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A09F9-C7D6-4C52-A7E8-5101239A0BA2}" type="datetime1">
              <a:rPr lang="en-US" smtClean="0"/>
              <a:pPr/>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FE64A4-35FB-42B6-9183-2C0CE0E36649}" type="datetime1">
              <a:rPr lang="en-US" smtClean="0"/>
              <a:pPr/>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2A2683B9-6ECA-47FA-93CF-B124A0FAC208}" type="datetime1">
              <a:rPr lang="en-US" smtClean="0"/>
              <a:pPr/>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05FF66B-9476-4BB3-85E9-E01854F07F90}" type="datetime1">
              <a:rPr lang="en-US" smtClean="0"/>
              <a:pPr/>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6B23FBD-8F7D-4F85-8085-67BFDB05CB71}" type="datetime1">
              <a:rPr lang="en-US" smtClean="0"/>
              <a:pPr/>
              <a:t>4/29/2020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5D789A-1220-4441-8676-44A034051BFD}" type="datetime1">
              <a:rPr lang="en-US" smtClean="0"/>
              <a:pPr/>
              <a:t>4/29/2020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8A266-E364-4B5E-98DD-432668182E1E}" type="datetime1">
              <a:rPr lang="en-US" smtClean="0"/>
              <a:pPr/>
              <a:t>4/29/2020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493F2040-9975-4642-A906-1DF87F8BE202}" type="datetime1">
              <a:rPr lang="en-US" smtClean="0"/>
              <a:pPr/>
              <a:t>4/29/2020</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FEBEB0A-9E3D-4B14-9782-E2AE3DA60D9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52B4A-BA08-4841-AB08-A0D822ABC34D}" type="datetime1">
              <a:rPr lang="en-US" smtClean="0"/>
              <a:pPr/>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75D48070-6A81-47D0-9810-1540B9FEFF61}" type="datetime1">
              <a:rPr lang="en-US" smtClean="0"/>
              <a:pPr/>
              <a:t>4/29/2020</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FEBEB0A-9E3D-4B14-9782-E2AE3DA60D9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mailto:arulo@centenary.edu" TargetMode="External"/><Relationship Id="rId2" Type="http://schemas.openxmlformats.org/officeDocument/2006/relationships/hyperlink" Target="mailto:cwrenn@centenary.edu" TargetMode="External"/><Relationship Id="rId1" Type="http://schemas.openxmlformats.org/officeDocument/2006/relationships/slideLayout" Target="../slideLayouts/slideLayout2.xml"/><Relationship Id="rId4" Type="http://schemas.openxmlformats.org/officeDocument/2006/relationships/hyperlink" Target="mailto:schevali@centenary.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entenary.edu/library/polici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692872" y="1857614"/>
            <a:ext cx="5648623" cy="1204306"/>
          </a:xfrm>
        </p:spPr>
        <p:txBody>
          <a:bodyPr/>
          <a:lstStyle/>
          <a:p>
            <a:r>
              <a:rPr lang="en-US" sz="6600" dirty="0" smtClean="0"/>
              <a:t>Information Literacy </a:t>
            </a:r>
            <a:endParaRPr lang="en-US" sz="6600" dirty="0"/>
          </a:p>
        </p:txBody>
      </p:sp>
      <p:sp>
        <p:nvSpPr>
          <p:cNvPr id="3" name="Subtitle 2"/>
          <p:cNvSpPr>
            <a:spLocks noGrp="1"/>
          </p:cNvSpPr>
          <p:nvPr>
            <p:ph type="subTitle" idx="1"/>
          </p:nvPr>
        </p:nvSpPr>
        <p:spPr>
          <a:xfrm>
            <a:off x="762000" y="4724400"/>
            <a:ext cx="7620000" cy="990600"/>
          </a:xfrm>
        </p:spPr>
        <p:txBody>
          <a:bodyPr/>
          <a:lstStyle/>
          <a:p>
            <a:endParaRPr lang="en-US" b="1" dirty="0" smtClean="0"/>
          </a:p>
          <a:p>
            <a:r>
              <a:rPr lang="en-US" b="1" dirty="0" smtClean="0"/>
              <a:t>How </a:t>
            </a:r>
            <a:r>
              <a:rPr lang="en-US" b="1" dirty="0" smtClean="0"/>
              <a:t>to navigate Magale Library’s web resources</a:t>
            </a:r>
            <a:endParaRPr lang="en-US" b="1"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1</a:t>
            </a:fld>
            <a:endParaRPr lang="en-US"/>
          </a:p>
        </p:txBody>
      </p:sp>
    </p:spTree>
    <p:extLst>
      <p:ext uri="{BB962C8B-B14F-4D97-AF65-F5344CB8AC3E}">
        <p14:creationId xmlns:p14="http://schemas.microsoft.com/office/powerpoint/2010/main" val="347232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Some of our favorite Databases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smtClean="0"/>
              <a:t>Academic Search Complete</a:t>
            </a:r>
          </a:p>
          <a:p>
            <a:pPr marL="0" indent="0"/>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10</a:t>
            </a:fld>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00200"/>
            <a:ext cx="7125692" cy="4006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uble Bracket 4"/>
          <p:cNvSpPr/>
          <p:nvPr/>
        </p:nvSpPr>
        <p:spPr>
          <a:xfrm>
            <a:off x="3869140" y="2452616"/>
            <a:ext cx="762000" cy="2286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5337412" y="1286406"/>
            <a:ext cx="3124200" cy="1200329"/>
          </a:xfrm>
          <a:prstGeom prst="rect">
            <a:avLst/>
          </a:prstGeom>
          <a:noFill/>
        </p:spPr>
        <p:txBody>
          <a:bodyPr wrap="square" rtlCol="0">
            <a:spAutoFit/>
          </a:bodyPr>
          <a:lstStyle/>
          <a:p>
            <a:r>
              <a:rPr lang="en-US" dirty="0" smtClean="0"/>
              <a:t>You can add additional databases to search in addition to Academic Search Complete</a:t>
            </a:r>
            <a:endParaRPr lang="en-US" dirty="0"/>
          </a:p>
        </p:txBody>
      </p:sp>
      <p:sp>
        <p:nvSpPr>
          <p:cNvPr id="8" name="Left-Up Arrow 7"/>
          <p:cNvSpPr/>
          <p:nvPr/>
        </p:nvSpPr>
        <p:spPr>
          <a:xfrm>
            <a:off x="4631140" y="2133600"/>
            <a:ext cx="1998260" cy="547616"/>
          </a:xfrm>
          <a:prstGeom prst="leftUpArrow">
            <a:avLst>
              <a:gd name="adj1" fmla="val 0"/>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1591670" y="2971800"/>
            <a:ext cx="342900" cy="9221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191620" y="2243750"/>
            <a:ext cx="1143000" cy="646331"/>
          </a:xfrm>
          <a:prstGeom prst="rect">
            <a:avLst/>
          </a:prstGeom>
          <a:noFill/>
        </p:spPr>
        <p:txBody>
          <a:bodyPr wrap="square" rtlCol="0">
            <a:spAutoFit/>
          </a:bodyPr>
          <a:lstStyle/>
          <a:p>
            <a:r>
              <a:rPr lang="en-US" dirty="0" smtClean="0"/>
              <a:t>Search limiters</a:t>
            </a:r>
            <a:endParaRPr lang="en-US" dirty="0"/>
          </a:p>
        </p:txBody>
      </p:sp>
      <p:sp>
        <p:nvSpPr>
          <p:cNvPr id="11" name="Double Bracket 10"/>
          <p:cNvSpPr/>
          <p:nvPr/>
        </p:nvSpPr>
        <p:spPr>
          <a:xfrm>
            <a:off x="3581400" y="2971800"/>
            <a:ext cx="743446" cy="2286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Down Arrow 12"/>
          <p:cNvSpPr/>
          <p:nvPr/>
        </p:nvSpPr>
        <p:spPr>
          <a:xfrm>
            <a:off x="3953123" y="3086100"/>
            <a:ext cx="85477" cy="5172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878540" y="3603323"/>
            <a:ext cx="3505200" cy="646331"/>
          </a:xfrm>
          <a:prstGeom prst="rect">
            <a:avLst/>
          </a:prstGeom>
          <a:noFill/>
        </p:spPr>
        <p:txBody>
          <a:bodyPr wrap="square" rtlCol="0">
            <a:spAutoFit/>
          </a:bodyPr>
          <a:lstStyle/>
          <a:p>
            <a:r>
              <a:rPr lang="en-US" dirty="0" smtClean="0"/>
              <a:t>Gives you the ability to search multiple terms at once</a:t>
            </a:r>
            <a:endParaRPr lang="en-US" dirty="0"/>
          </a:p>
        </p:txBody>
      </p:sp>
    </p:spTree>
    <p:extLst>
      <p:ext uri="{BB962C8B-B14F-4D97-AF65-F5344CB8AC3E}">
        <p14:creationId xmlns:p14="http://schemas.microsoft.com/office/powerpoint/2010/main" val="2493343686"/>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Some of our favorite databases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smtClean="0"/>
              <a:t>JSTOR</a:t>
            </a: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11</a:t>
            </a:fld>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93460"/>
            <a:ext cx="7648947" cy="4300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uble Bracket 4"/>
          <p:cNvSpPr/>
          <p:nvPr/>
        </p:nvSpPr>
        <p:spPr>
          <a:xfrm>
            <a:off x="3429000" y="3352800"/>
            <a:ext cx="838200" cy="3048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72043012"/>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Some of our favorite databases </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800" dirty="0" smtClean="0"/>
              <a:t>Google Scholar</a:t>
            </a:r>
          </a:p>
          <a:p>
            <a:pPr>
              <a:buFont typeface="Arial" panose="020B0604020202020204" pitchFamily="34" charset="0"/>
              <a:buChar char="•"/>
            </a:pPr>
            <a:endParaRPr lang="en-US" sz="2800"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12</a:t>
            </a:fld>
            <a:endParaRPr lang="en-US"/>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8294" y="1986887"/>
            <a:ext cx="6361951" cy="3576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uble Bracket 4"/>
          <p:cNvSpPr/>
          <p:nvPr/>
        </p:nvSpPr>
        <p:spPr>
          <a:xfrm>
            <a:off x="2581235" y="2143267"/>
            <a:ext cx="221105" cy="2286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Bent-Up Arrow 5"/>
          <p:cNvSpPr/>
          <p:nvPr/>
        </p:nvSpPr>
        <p:spPr>
          <a:xfrm>
            <a:off x="2301456" y="2371867"/>
            <a:ext cx="516340" cy="3810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1694597"/>
            <a:ext cx="1006056" cy="1354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ouble Bracket 6"/>
          <p:cNvSpPr/>
          <p:nvPr/>
        </p:nvSpPr>
        <p:spPr>
          <a:xfrm>
            <a:off x="1371600" y="2752867"/>
            <a:ext cx="609600" cy="142733"/>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Down Arrow 7"/>
          <p:cNvSpPr/>
          <p:nvPr/>
        </p:nvSpPr>
        <p:spPr>
          <a:xfrm>
            <a:off x="1676400" y="3049137"/>
            <a:ext cx="45719" cy="3798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2653" y="3581400"/>
            <a:ext cx="971550"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ouble Bracket 8"/>
          <p:cNvSpPr/>
          <p:nvPr/>
        </p:nvSpPr>
        <p:spPr>
          <a:xfrm>
            <a:off x="1219200" y="4114800"/>
            <a:ext cx="914400" cy="107156"/>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Down Arrow 9"/>
          <p:cNvSpPr/>
          <p:nvPr/>
        </p:nvSpPr>
        <p:spPr>
          <a:xfrm>
            <a:off x="1676400" y="4329112"/>
            <a:ext cx="304800" cy="6238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5103267"/>
            <a:ext cx="6858000"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1764088"/>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Library resources</a:t>
            </a: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13</a:t>
            </a:fld>
            <a:endParaRPr lang="en-US"/>
          </a:p>
        </p:txBody>
      </p:sp>
      <p:pic>
        <p:nvPicPr>
          <p:cNvPr id="5"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8600" y="838200"/>
            <a:ext cx="4012183" cy="5917342"/>
          </a:xfrm>
        </p:spPr>
      </p:pic>
      <p:sp>
        <p:nvSpPr>
          <p:cNvPr id="6" name="TextBox 5"/>
          <p:cNvSpPr txBox="1"/>
          <p:nvPr/>
        </p:nvSpPr>
        <p:spPr>
          <a:xfrm>
            <a:off x="381000" y="838200"/>
            <a:ext cx="2514600" cy="1200329"/>
          </a:xfrm>
          <a:prstGeom prst="rect">
            <a:avLst/>
          </a:prstGeom>
          <a:noFill/>
        </p:spPr>
        <p:txBody>
          <a:bodyPr wrap="square" rtlCol="0">
            <a:spAutoFit/>
          </a:bodyPr>
          <a:lstStyle/>
          <a:p>
            <a:r>
              <a:rPr lang="en-US" dirty="0" smtClean="0"/>
              <a:t>Selecting Library Resources on the front page will bring you to this screen.</a:t>
            </a:r>
            <a:endParaRPr lang="en-US" dirty="0"/>
          </a:p>
        </p:txBody>
      </p:sp>
      <p:sp>
        <p:nvSpPr>
          <p:cNvPr id="7" name="TextBox 6"/>
          <p:cNvSpPr txBox="1"/>
          <p:nvPr/>
        </p:nvSpPr>
        <p:spPr>
          <a:xfrm>
            <a:off x="361666" y="2286000"/>
            <a:ext cx="2438400" cy="2862322"/>
          </a:xfrm>
          <a:prstGeom prst="rect">
            <a:avLst/>
          </a:prstGeom>
          <a:noFill/>
        </p:spPr>
        <p:txBody>
          <a:bodyPr wrap="square" rtlCol="0">
            <a:spAutoFit/>
          </a:bodyPr>
          <a:lstStyle/>
          <a:p>
            <a:r>
              <a:rPr lang="en-US" dirty="0" smtClean="0"/>
              <a:t>Here you will find Research Resources, Electronic resources such as journals and faculty resources, and subject guides which contain specific lists of useful databases as well as other resources.</a:t>
            </a:r>
            <a:endParaRPr lang="en-US" dirty="0"/>
          </a:p>
        </p:txBody>
      </p:sp>
    </p:spTree>
    <p:extLst>
      <p:ext uri="{BB962C8B-B14F-4D97-AF65-F5344CB8AC3E}">
        <p14:creationId xmlns:p14="http://schemas.microsoft.com/office/powerpoint/2010/main" val="1334239883"/>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Research resources</a:t>
            </a: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14</a:t>
            </a:fld>
            <a:endParaRPr lang="en-US"/>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9875" y="1143000"/>
            <a:ext cx="4755523"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38200" y="1447800"/>
            <a:ext cx="2667000" cy="2308324"/>
          </a:xfrm>
          <a:prstGeom prst="rect">
            <a:avLst/>
          </a:prstGeom>
          <a:noFill/>
        </p:spPr>
        <p:txBody>
          <a:bodyPr wrap="square" rtlCol="0">
            <a:spAutoFit/>
          </a:bodyPr>
          <a:lstStyle/>
          <a:p>
            <a:r>
              <a:rPr lang="en-US" dirty="0" smtClean="0"/>
              <a:t>Here in Research Assistance, you will find citation help and writing exercises, ways to evaluate sources, and information to aid in taking and teaching TREK courses. </a:t>
            </a:r>
            <a:endParaRPr lang="en-US" dirty="0"/>
          </a:p>
        </p:txBody>
      </p:sp>
    </p:spTree>
    <p:extLst>
      <p:ext uri="{BB962C8B-B14F-4D97-AF65-F5344CB8AC3E}">
        <p14:creationId xmlns:p14="http://schemas.microsoft.com/office/powerpoint/2010/main" val="3841122544"/>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Subject Guides</a:t>
            </a: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15</a:t>
            </a:fld>
            <a:endParaRPr lang="en-US"/>
          </a:p>
        </p:txBody>
      </p:sp>
      <p:pic>
        <p:nvPicPr>
          <p:cNvPr id="921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990600"/>
            <a:ext cx="7670338" cy="4538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6620081"/>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interlibrary loan?</a:t>
            </a:r>
            <a:endParaRPr lang="en-US" dirty="0"/>
          </a:p>
        </p:txBody>
      </p:sp>
      <p:sp>
        <p:nvSpPr>
          <p:cNvPr id="3" name="Content Placeholder 2"/>
          <p:cNvSpPr>
            <a:spLocks noGrp="1"/>
          </p:cNvSpPr>
          <p:nvPr>
            <p:ph idx="1"/>
          </p:nvPr>
        </p:nvSpPr>
        <p:spPr>
          <a:xfrm>
            <a:off x="822960" y="1100628"/>
            <a:ext cx="7520940" cy="3776172"/>
          </a:xfrm>
        </p:spPr>
        <p:txBody>
          <a:bodyPr>
            <a:normAutofit/>
          </a:bodyPr>
          <a:lstStyle/>
          <a:p>
            <a:pPr>
              <a:buFont typeface="Arial" panose="020B0604020202020204" pitchFamily="34" charset="0"/>
              <a:buChar char="•"/>
            </a:pPr>
            <a:r>
              <a:rPr lang="en-US" dirty="0" smtClean="0"/>
              <a:t>As shown on the main library page, another option in acquiring materials is our Interlibrary Loan link.</a:t>
            </a:r>
          </a:p>
          <a:p>
            <a:pPr>
              <a:buFont typeface="Arial" panose="020B0604020202020204" pitchFamily="34" charset="0"/>
              <a:buChar char="•"/>
            </a:pPr>
            <a:r>
              <a:rPr lang="en-US" dirty="0" smtClean="0"/>
              <a:t>When you search our resources and aren’t able to find what you’re looking for, Interlibrary Loan may be the answer. </a:t>
            </a:r>
          </a:p>
          <a:p>
            <a:pPr>
              <a:buFont typeface="Arial" panose="020B0604020202020204" pitchFamily="34" charset="0"/>
              <a:buChar char="•"/>
            </a:pPr>
            <a:r>
              <a:rPr lang="en-US" dirty="0" smtClean="0"/>
              <a:t>Putting in an ILL request for a book or journal article will send us a notification that you need this material type, then we will access the ILL database and find a participating library elsewhere to borrow this material from. </a:t>
            </a:r>
          </a:p>
          <a:p>
            <a:pPr>
              <a:buFont typeface="Arial" panose="020B0604020202020204" pitchFamily="34" charset="0"/>
              <a:buChar char="•"/>
            </a:pPr>
            <a:r>
              <a:rPr lang="en-US" dirty="0" smtClean="0"/>
              <a:t>Acquisition of ILL journal articles </a:t>
            </a:r>
            <a:r>
              <a:rPr lang="en-US" dirty="0" smtClean="0"/>
              <a:t>can take 24 hours to 3 </a:t>
            </a:r>
            <a:r>
              <a:rPr lang="en-US" dirty="0" smtClean="0"/>
              <a:t>days, while books can take 1-4 weeks depending on where we borrow the item from.</a:t>
            </a:r>
            <a:r>
              <a:rPr lang="en-US" dirty="0"/>
              <a:t> </a:t>
            </a:r>
            <a:r>
              <a:rPr lang="en-US" dirty="0" smtClean="0"/>
              <a:t>Because of this wait time, ordering through Interlibrary Loan does require some </a:t>
            </a:r>
            <a:r>
              <a:rPr lang="en-US" dirty="0" smtClean="0"/>
              <a:t>foresight—get your research done early. </a:t>
            </a:r>
            <a:endParaRPr lang="en-US" dirty="0" smtClean="0"/>
          </a:p>
          <a:p>
            <a:pPr>
              <a:buFont typeface="Arial" panose="020B0604020202020204" pitchFamily="34" charset="0"/>
              <a:buChar char="•"/>
            </a:pPr>
            <a:r>
              <a:rPr lang="en-US" dirty="0" smtClean="0"/>
              <a:t>Once your order is placed, you can log back into the link to check the status of your request. </a:t>
            </a:r>
          </a:p>
        </p:txBody>
      </p:sp>
      <p:sp>
        <p:nvSpPr>
          <p:cNvPr id="4" name="Slide Number Placeholder 3"/>
          <p:cNvSpPr>
            <a:spLocks noGrp="1"/>
          </p:cNvSpPr>
          <p:nvPr>
            <p:ph type="sldNum" sz="quarter" idx="12"/>
          </p:nvPr>
        </p:nvSpPr>
        <p:spPr/>
        <p:txBody>
          <a:bodyPr/>
          <a:lstStyle/>
          <a:p>
            <a:fld id="{BFEBEB0A-9E3D-4B14-9782-E2AE3DA60D96}" type="slidenum">
              <a:rPr lang="en-US" smtClean="0"/>
              <a:pPr/>
              <a:t>16</a:t>
            </a:fld>
            <a:endParaRPr lang="en-US"/>
          </a:p>
        </p:txBody>
      </p:sp>
    </p:spTree>
    <p:extLst>
      <p:ext uri="{BB962C8B-B14F-4D97-AF65-F5344CB8AC3E}">
        <p14:creationId xmlns:p14="http://schemas.microsoft.com/office/powerpoint/2010/main" val="637234176"/>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ILLiad interlibrary loan system </a:t>
            </a:r>
            <a:endParaRPr lang="en-US" dirty="0"/>
          </a:p>
        </p:txBody>
      </p:sp>
      <p:sp>
        <p:nvSpPr>
          <p:cNvPr id="3" name="Slide Number Placeholder 2"/>
          <p:cNvSpPr>
            <a:spLocks noGrp="1"/>
          </p:cNvSpPr>
          <p:nvPr>
            <p:ph type="sldNum" sz="quarter" idx="12"/>
          </p:nvPr>
        </p:nvSpPr>
        <p:spPr/>
        <p:txBody>
          <a:bodyPr/>
          <a:lstStyle/>
          <a:p>
            <a:fld id="{BFEBEB0A-9E3D-4B14-9782-E2AE3DA60D96}" type="slidenum">
              <a:rPr lang="en-US" smtClean="0"/>
              <a:pPr/>
              <a:t>17</a:t>
            </a:fld>
            <a:endParaRPr lang="en-US"/>
          </a:p>
        </p:txBody>
      </p:sp>
      <p:pic>
        <p:nvPicPr>
          <p:cNvPr id="10" name="Picture 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219200"/>
            <a:ext cx="4876800" cy="4186517"/>
          </a:xfrm>
          <a:prstGeom prst="rect">
            <a:avLst/>
          </a:prstGeom>
        </p:spPr>
      </p:pic>
    </p:spTree>
    <p:extLst>
      <p:ext uri="{BB962C8B-B14F-4D97-AF65-F5344CB8AC3E}">
        <p14:creationId xmlns:p14="http://schemas.microsoft.com/office/powerpoint/2010/main" val="1039659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Interlibrary Loan</a:t>
            </a: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18</a:t>
            </a:fld>
            <a:endParaRPr lang="en-US"/>
          </a:p>
        </p:txBody>
      </p:sp>
      <p:pic>
        <p:nvPicPr>
          <p:cNvPr id="11268" name="Picture 4"/>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1143000"/>
            <a:ext cx="785495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ouble Bracket 5"/>
          <p:cNvSpPr/>
          <p:nvPr/>
        </p:nvSpPr>
        <p:spPr>
          <a:xfrm>
            <a:off x="1066800" y="2514600"/>
            <a:ext cx="1676400" cy="15240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Arrow 6"/>
          <p:cNvSpPr/>
          <p:nvPr/>
        </p:nvSpPr>
        <p:spPr>
          <a:xfrm>
            <a:off x="2971800" y="3429000"/>
            <a:ext cx="8382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038600" y="3124200"/>
            <a:ext cx="1981200" cy="646331"/>
          </a:xfrm>
          <a:prstGeom prst="rect">
            <a:avLst/>
          </a:prstGeom>
          <a:noFill/>
        </p:spPr>
        <p:txBody>
          <a:bodyPr wrap="square" rtlCol="0">
            <a:spAutoFit/>
          </a:bodyPr>
          <a:lstStyle/>
          <a:p>
            <a:r>
              <a:rPr lang="en-US" dirty="0" smtClean="0"/>
              <a:t>Types of materials you may request</a:t>
            </a:r>
            <a:endParaRPr lang="en-US" dirty="0"/>
          </a:p>
        </p:txBody>
      </p:sp>
    </p:spTree>
    <p:extLst>
      <p:ext uri="{BB962C8B-B14F-4D97-AF65-F5344CB8AC3E}">
        <p14:creationId xmlns:p14="http://schemas.microsoft.com/office/powerpoint/2010/main" val="895657407"/>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us</a:t>
            </a:r>
            <a:endParaRPr lang="en-US" dirty="0"/>
          </a:p>
        </p:txBody>
      </p:sp>
      <p:sp>
        <p:nvSpPr>
          <p:cNvPr id="3" name="Content Placeholder 2"/>
          <p:cNvSpPr>
            <a:spLocks noGrp="1"/>
          </p:cNvSpPr>
          <p:nvPr>
            <p:ph idx="1"/>
          </p:nvPr>
        </p:nvSpPr>
        <p:spPr/>
        <p:txBody>
          <a:bodyPr/>
          <a:lstStyle/>
          <a:p>
            <a:r>
              <a:rPr lang="en-US" dirty="0" smtClean="0"/>
              <a:t>To set up in person tutorials on any library resources, or for any additional questions please contact us at the following: </a:t>
            </a:r>
          </a:p>
          <a:p>
            <a:r>
              <a:rPr lang="en-US" dirty="0" smtClean="0"/>
              <a:t>Christy </a:t>
            </a:r>
            <a:r>
              <a:rPr lang="en-US" dirty="0" err="1" smtClean="0"/>
              <a:t>Wrenn</a:t>
            </a:r>
            <a:r>
              <a:rPr lang="en-US" dirty="0" smtClean="0"/>
              <a:t>, Director: </a:t>
            </a:r>
            <a:r>
              <a:rPr lang="en-US" dirty="0" smtClean="0">
                <a:hlinkClick r:id="rId2"/>
              </a:rPr>
              <a:t>cwrenn@centenary.edu</a:t>
            </a:r>
            <a:endParaRPr lang="en-US" dirty="0" smtClean="0"/>
          </a:p>
          <a:p>
            <a:r>
              <a:rPr lang="en-US" dirty="0" smtClean="0"/>
              <a:t>Ashley </a:t>
            </a:r>
            <a:r>
              <a:rPr lang="en-US" dirty="0" err="1" smtClean="0"/>
              <a:t>Rulo</a:t>
            </a:r>
            <a:r>
              <a:rPr lang="en-US" dirty="0" smtClean="0"/>
              <a:t>, Assistant Director: </a:t>
            </a:r>
            <a:r>
              <a:rPr lang="en-US" dirty="0" smtClean="0">
                <a:hlinkClick r:id="rId3"/>
              </a:rPr>
              <a:t>arulo@centenary.edu</a:t>
            </a:r>
            <a:endParaRPr lang="en-US" dirty="0" smtClean="0"/>
          </a:p>
          <a:p>
            <a:r>
              <a:rPr lang="en-US" dirty="0" smtClean="0"/>
              <a:t>Sharon Chevalier, Access Officer: </a:t>
            </a:r>
            <a:r>
              <a:rPr lang="en-US" dirty="0" smtClean="0">
                <a:hlinkClick r:id="rId4"/>
              </a:rPr>
              <a:t>schevali@centenary.edu</a:t>
            </a:r>
            <a:r>
              <a:rPr lang="en-US" dirty="0" smtClean="0"/>
              <a:t> </a:t>
            </a: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19</a:t>
            </a:fld>
            <a:endParaRPr lang="en-US"/>
          </a:p>
        </p:txBody>
      </p:sp>
    </p:spTree>
    <p:extLst>
      <p:ext uri="{BB962C8B-B14F-4D97-AF65-F5344CB8AC3E}">
        <p14:creationId xmlns:p14="http://schemas.microsoft.com/office/powerpoint/2010/main" val="1194933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to reach the library website</a:t>
            </a: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2</a:t>
            </a:fld>
            <a:endParaRPr lang="en-US"/>
          </a:p>
        </p:txBody>
      </p:sp>
      <p:pic>
        <p:nvPicPr>
          <p:cNvPr id="5"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4400" y="1021288"/>
            <a:ext cx="7162800" cy="4999417"/>
          </a:xfrm>
        </p:spPr>
      </p:pic>
      <p:grpSp>
        <p:nvGrpSpPr>
          <p:cNvPr id="10" name="Group 9"/>
          <p:cNvGrpSpPr/>
          <p:nvPr/>
        </p:nvGrpSpPr>
        <p:grpSpPr>
          <a:xfrm>
            <a:off x="1527862" y="1255236"/>
            <a:ext cx="4672847" cy="1564164"/>
            <a:chOff x="1464717" y="1295400"/>
            <a:chExt cx="4672847" cy="1564164"/>
          </a:xfrm>
        </p:grpSpPr>
        <p:sp>
          <p:nvSpPr>
            <p:cNvPr id="6" name="Up Arrow 5"/>
            <p:cNvSpPr/>
            <p:nvPr/>
          </p:nvSpPr>
          <p:spPr>
            <a:xfrm>
              <a:off x="5791200" y="1600200"/>
              <a:ext cx="304800" cy="914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uble Bracket 6"/>
            <p:cNvSpPr/>
            <p:nvPr/>
          </p:nvSpPr>
          <p:spPr>
            <a:xfrm>
              <a:off x="5756564" y="1295400"/>
              <a:ext cx="381000" cy="3048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rot="19226243">
              <a:off x="1464717" y="2490232"/>
              <a:ext cx="2209800" cy="369332"/>
            </a:xfrm>
            <a:prstGeom prst="rect">
              <a:avLst/>
            </a:prstGeom>
            <a:noFill/>
          </p:spPr>
          <p:txBody>
            <a:bodyPr wrap="square" rtlCol="0">
              <a:spAutoFit/>
            </a:bodyPr>
            <a:lstStyle/>
            <a:p>
              <a:r>
                <a:rPr lang="en-US" dirty="0" smtClean="0">
                  <a:solidFill>
                    <a:schemeClr val="bg1"/>
                  </a:solidFill>
                </a:rPr>
                <a:t>www.centenary.edu</a:t>
              </a:r>
              <a:endParaRPr lang="en-US" dirty="0">
                <a:solidFill>
                  <a:schemeClr val="bg1"/>
                </a:solidFill>
              </a:endParaRPr>
            </a:p>
          </p:txBody>
        </p:sp>
      </p:grpSp>
    </p:spTree>
    <p:extLst>
      <p:ext uri="{BB962C8B-B14F-4D97-AF65-F5344CB8AC3E}">
        <p14:creationId xmlns:p14="http://schemas.microsoft.com/office/powerpoint/2010/main" val="398875404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Some library basics</a:t>
            </a:r>
            <a:endParaRPr lang="en-US" dirty="0"/>
          </a:p>
        </p:txBody>
      </p:sp>
      <p:sp>
        <p:nvSpPr>
          <p:cNvPr id="3" name="Content Placeholder 2"/>
          <p:cNvSpPr>
            <a:spLocks noGrp="1"/>
          </p:cNvSpPr>
          <p:nvPr>
            <p:ph idx="1"/>
          </p:nvPr>
        </p:nvSpPr>
        <p:spPr/>
        <p:txBody>
          <a:bodyPr/>
          <a:lstStyle/>
          <a:p>
            <a:r>
              <a:rPr lang="en-US" dirty="0" smtClean="0"/>
              <a:t>Library Hours:</a:t>
            </a:r>
          </a:p>
          <a:p>
            <a:r>
              <a:rPr lang="en-US" dirty="0" smtClean="0"/>
              <a:t>Mon-Thurs: 7:30a-10p</a:t>
            </a:r>
          </a:p>
          <a:p>
            <a:r>
              <a:rPr lang="en-US" dirty="0" smtClean="0"/>
              <a:t>Friday: 7:30-4:30p</a:t>
            </a:r>
          </a:p>
          <a:p>
            <a:r>
              <a:rPr lang="en-US" dirty="0" smtClean="0"/>
              <a:t>Saturday: 1p-5p</a:t>
            </a:r>
          </a:p>
          <a:p>
            <a:r>
              <a:rPr lang="en-US" dirty="0" smtClean="0"/>
              <a:t>Sunday: 2p-10p</a:t>
            </a:r>
          </a:p>
          <a:p>
            <a:endParaRPr lang="en-US" dirty="0" smtClean="0"/>
          </a:p>
          <a:p>
            <a:r>
              <a:rPr lang="en-US" dirty="0" smtClean="0"/>
              <a:t>Bring your Centenary ID to the Circulation Desk and library staff will put you in the system to be able to check out materials.</a:t>
            </a:r>
          </a:p>
          <a:p>
            <a:r>
              <a:rPr lang="en-US" dirty="0" smtClean="0"/>
              <a:t>The library serves Centenary students, faculty, staff, and alumni of the college. The guidelines and more information can be found on our </a:t>
            </a:r>
            <a:r>
              <a:rPr lang="en-US" dirty="0" smtClean="0">
                <a:hlinkClick r:id="rId3"/>
              </a:rPr>
              <a:t>policies</a:t>
            </a:r>
            <a:r>
              <a:rPr lang="en-US" dirty="0" smtClean="0"/>
              <a:t> page.</a:t>
            </a: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3</a:t>
            </a:fld>
            <a:endParaRPr lang="en-US"/>
          </a:p>
        </p:txBody>
      </p:sp>
    </p:spTree>
    <p:extLst>
      <p:ext uri="{BB962C8B-B14F-4D97-AF65-F5344CB8AC3E}">
        <p14:creationId xmlns:p14="http://schemas.microsoft.com/office/powerpoint/2010/main" val="1188919616"/>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Navigating the Website</a:t>
            </a: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4</a:t>
            </a:fld>
            <a:endParaRPr lang="en-US"/>
          </a:p>
        </p:txBody>
      </p:sp>
      <p:pic>
        <p:nvPicPr>
          <p:cNvPr id="13"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86691" y="1028700"/>
            <a:ext cx="7528016" cy="5067300"/>
          </a:xfrm>
        </p:spPr>
      </p:pic>
      <p:sp>
        <p:nvSpPr>
          <p:cNvPr id="19" name="Double Bracket 18"/>
          <p:cNvSpPr/>
          <p:nvPr/>
        </p:nvSpPr>
        <p:spPr>
          <a:xfrm>
            <a:off x="1066800" y="3619500"/>
            <a:ext cx="1524000" cy="2667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rot="19994591">
            <a:off x="-17086" y="1862465"/>
            <a:ext cx="1730699" cy="923330"/>
          </a:xfrm>
          <a:prstGeom prst="rect">
            <a:avLst/>
          </a:prstGeom>
          <a:noFill/>
        </p:spPr>
        <p:txBody>
          <a:bodyPr wrap="square" rtlCol="0">
            <a:spAutoFit/>
          </a:bodyPr>
          <a:lstStyle/>
          <a:p>
            <a:r>
              <a:rPr lang="en-US" dirty="0" smtClean="0"/>
              <a:t>Finding print materials and e-books</a:t>
            </a:r>
            <a:endParaRPr lang="en-US" dirty="0"/>
          </a:p>
        </p:txBody>
      </p:sp>
      <p:sp>
        <p:nvSpPr>
          <p:cNvPr id="21" name="Bent-Up Arrow 20"/>
          <p:cNvSpPr/>
          <p:nvPr/>
        </p:nvSpPr>
        <p:spPr>
          <a:xfrm rot="5400000">
            <a:off x="381000" y="3200400"/>
            <a:ext cx="914400" cy="4572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uble Bracket 22"/>
          <p:cNvSpPr/>
          <p:nvPr/>
        </p:nvSpPr>
        <p:spPr>
          <a:xfrm>
            <a:off x="2743200" y="3619500"/>
            <a:ext cx="838200" cy="2667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Down Arrow 23"/>
          <p:cNvSpPr/>
          <p:nvPr/>
        </p:nvSpPr>
        <p:spPr>
          <a:xfrm>
            <a:off x="3048000" y="3276600"/>
            <a:ext cx="228600" cy="342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590800" y="2648634"/>
            <a:ext cx="1676400" cy="646331"/>
          </a:xfrm>
          <a:prstGeom prst="rect">
            <a:avLst/>
          </a:prstGeom>
          <a:noFill/>
        </p:spPr>
        <p:txBody>
          <a:bodyPr wrap="square" rtlCol="0">
            <a:spAutoFit/>
          </a:bodyPr>
          <a:lstStyle/>
          <a:p>
            <a:r>
              <a:rPr lang="en-US" dirty="0" smtClean="0"/>
              <a:t>A-Z list of all databases</a:t>
            </a:r>
            <a:endParaRPr lang="en-US" dirty="0"/>
          </a:p>
        </p:txBody>
      </p:sp>
      <p:sp>
        <p:nvSpPr>
          <p:cNvPr id="26" name="Double Bracket 25"/>
          <p:cNvSpPr/>
          <p:nvPr/>
        </p:nvSpPr>
        <p:spPr>
          <a:xfrm>
            <a:off x="4629150" y="3619500"/>
            <a:ext cx="990600" cy="2667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Down Arrow 26"/>
          <p:cNvSpPr/>
          <p:nvPr/>
        </p:nvSpPr>
        <p:spPr>
          <a:xfrm>
            <a:off x="4991100" y="3283527"/>
            <a:ext cx="266700" cy="3245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4286250" y="2630269"/>
            <a:ext cx="1676400" cy="646331"/>
          </a:xfrm>
          <a:prstGeom prst="rect">
            <a:avLst/>
          </a:prstGeom>
          <a:noFill/>
        </p:spPr>
        <p:txBody>
          <a:bodyPr wrap="square" rtlCol="0">
            <a:spAutoFit/>
          </a:bodyPr>
          <a:lstStyle/>
          <a:p>
            <a:r>
              <a:rPr lang="en-US" dirty="0" smtClean="0"/>
              <a:t>A wealth of research tools</a:t>
            </a:r>
            <a:endParaRPr lang="en-US" dirty="0"/>
          </a:p>
        </p:txBody>
      </p:sp>
      <p:sp>
        <p:nvSpPr>
          <p:cNvPr id="29" name="Double Bracket 28"/>
          <p:cNvSpPr/>
          <p:nvPr/>
        </p:nvSpPr>
        <p:spPr>
          <a:xfrm>
            <a:off x="1066800" y="3928281"/>
            <a:ext cx="1295400" cy="2286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Up Arrow 30"/>
          <p:cNvSpPr/>
          <p:nvPr/>
        </p:nvSpPr>
        <p:spPr>
          <a:xfrm>
            <a:off x="1524000" y="4179627"/>
            <a:ext cx="190500"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43719" y="4616355"/>
            <a:ext cx="3048000" cy="646331"/>
          </a:xfrm>
          <a:prstGeom prst="rect">
            <a:avLst/>
          </a:prstGeom>
          <a:noFill/>
        </p:spPr>
        <p:txBody>
          <a:bodyPr wrap="square" rtlCol="0">
            <a:spAutoFit/>
          </a:bodyPr>
          <a:lstStyle/>
          <a:p>
            <a:r>
              <a:rPr lang="en-US" dirty="0" smtClean="0"/>
              <a:t>How to borrow outside </a:t>
            </a:r>
            <a:r>
              <a:rPr lang="en-US" dirty="0" err="1" smtClean="0"/>
              <a:t>Magale’s</a:t>
            </a:r>
            <a:r>
              <a:rPr lang="en-US" dirty="0" smtClean="0"/>
              <a:t> System</a:t>
            </a:r>
            <a:endParaRPr lang="en-US" dirty="0"/>
          </a:p>
        </p:txBody>
      </p:sp>
    </p:spTree>
    <p:extLst>
      <p:ext uri="{BB962C8B-B14F-4D97-AF65-F5344CB8AC3E}">
        <p14:creationId xmlns:p14="http://schemas.microsoft.com/office/powerpoint/2010/main" val="1300433263"/>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Finding print books and E-books</a:t>
            </a: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5</a:t>
            </a:fld>
            <a:endParaRPr lang="en-US"/>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41219" y="1295400"/>
            <a:ext cx="7666073" cy="431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2110341"/>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Finding print books and e-books</a:t>
            </a: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6</a:t>
            </a:fld>
            <a:endParaRPr lang="en-US"/>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066800"/>
            <a:ext cx="8343737" cy="4691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Bent-Up Arrow 4"/>
          <p:cNvSpPr/>
          <p:nvPr/>
        </p:nvSpPr>
        <p:spPr>
          <a:xfrm rot="5400000">
            <a:off x="457200" y="1562100"/>
            <a:ext cx="685800" cy="4572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Bent-Up Arrow 6"/>
          <p:cNvSpPr/>
          <p:nvPr/>
        </p:nvSpPr>
        <p:spPr>
          <a:xfrm rot="5400000">
            <a:off x="457200" y="2705100"/>
            <a:ext cx="685800" cy="4572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ent-Up Arrow 7"/>
          <p:cNvSpPr/>
          <p:nvPr/>
        </p:nvSpPr>
        <p:spPr>
          <a:xfrm rot="5400000">
            <a:off x="457200" y="4152900"/>
            <a:ext cx="685800" cy="4572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16200000">
            <a:off x="-1279360" y="2548143"/>
            <a:ext cx="3352800" cy="369332"/>
          </a:xfrm>
          <a:prstGeom prst="rect">
            <a:avLst/>
          </a:prstGeom>
          <a:noFill/>
        </p:spPr>
        <p:txBody>
          <a:bodyPr vert="horz" wrap="square" rtlCol="0">
            <a:spAutoFit/>
          </a:bodyPr>
          <a:lstStyle/>
          <a:p>
            <a:r>
              <a:rPr lang="en-US" dirty="0" smtClean="0"/>
              <a:t>Ways to narrow search results</a:t>
            </a:r>
            <a:endParaRPr lang="en-US" dirty="0"/>
          </a:p>
        </p:txBody>
      </p:sp>
    </p:spTree>
    <p:extLst>
      <p:ext uri="{BB962C8B-B14F-4D97-AF65-F5344CB8AC3E}">
        <p14:creationId xmlns:p14="http://schemas.microsoft.com/office/powerpoint/2010/main" val="50374798"/>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E-book listing </a:t>
            </a: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7</a:t>
            </a:fld>
            <a:endParaRPr lang="en-US"/>
          </a:p>
        </p:txBody>
      </p:sp>
      <p:pic>
        <p:nvPicPr>
          <p:cNvPr id="307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1295400"/>
            <a:ext cx="7995321" cy="4495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ouble Bracket 5"/>
          <p:cNvSpPr/>
          <p:nvPr/>
        </p:nvSpPr>
        <p:spPr>
          <a:xfrm>
            <a:off x="3124200" y="3808863"/>
            <a:ext cx="2895600" cy="7620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Arrow 6"/>
          <p:cNvSpPr/>
          <p:nvPr/>
        </p:nvSpPr>
        <p:spPr>
          <a:xfrm>
            <a:off x="2428164" y="4038600"/>
            <a:ext cx="685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6025487" y="4075563"/>
            <a:ext cx="6858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uble Bracket 8"/>
          <p:cNvSpPr/>
          <p:nvPr/>
        </p:nvSpPr>
        <p:spPr>
          <a:xfrm>
            <a:off x="3113964" y="3124200"/>
            <a:ext cx="1610436" cy="2286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Double Bracket 9"/>
          <p:cNvSpPr/>
          <p:nvPr/>
        </p:nvSpPr>
        <p:spPr>
          <a:xfrm>
            <a:off x="3124200" y="3581400"/>
            <a:ext cx="1600200" cy="227463"/>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66519969"/>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Print Book listing</a:t>
            </a: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8</a:t>
            </a:fld>
            <a:endParaRPr lang="en-US"/>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1143000"/>
            <a:ext cx="8171418" cy="4594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uble Bracket 4"/>
          <p:cNvSpPr/>
          <p:nvPr/>
        </p:nvSpPr>
        <p:spPr>
          <a:xfrm>
            <a:off x="3200400" y="2674961"/>
            <a:ext cx="1676400" cy="3048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Double Bracket 5"/>
          <p:cNvSpPr/>
          <p:nvPr/>
        </p:nvSpPr>
        <p:spPr>
          <a:xfrm>
            <a:off x="3200400" y="3200400"/>
            <a:ext cx="1143000" cy="2286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Arrow 6"/>
          <p:cNvSpPr/>
          <p:nvPr/>
        </p:nvSpPr>
        <p:spPr>
          <a:xfrm>
            <a:off x="4945039" y="2665862"/>
            <a:ext cx="609600" cy="2968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551227" y="2391370"/>
            <a:ext cx="1379561" cy="923330"/>
          </a:xfrm>
          <a:prstGeom prst="rect">
            <a:avLst/>
          </a:prstGeom>
          <a:noFill/>
        </p:spPr>
        <p:txBody>
          <a:bodyPr wrap="square" rtlCol="0">
            <a:spAutoFit/>
          </a:bodyPr>
          <a:lstStyle/>
          <a:p>
            <a:r>
              <a:rPr lang="en-US" dirty="0" smtClean="0"/>
              <a:t>Found on the second floor</a:t>
            </a:r>
            <a:endParaRPr lang="en-US" dirty="0"/>
          </a:p>
        </p:txBody>
      </p:sp>
    </p:spTree>
    <p:extLst>
      <p:ext uri="{BB962C8B-B14F-4D97-AF65-F5344CB8AC3E}">
        <p14:creationId xmlns:p14="http://schemas.microsoft.com/office/powerpoint/2010/main" val="780748562"/>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Big list of databases</a:t>
            </a: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9</a:t>
            </a:fld>
            <a:endParaRPr lang="en-US"/>
          </a:p>
        </p:txBody>
      </p:sp>
      <p:pic>
        <p:nvPicPr>
          <p:cNvPr id="5"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00400" y="990600"/>
            <a:ext cx="4762321" cy="5694761"/>
          </a:xfrm>
        </p:spPr>
      </p:pic>
      <p:sp>
        <p:nvSpPr>
          <p:cNvPr id="6" name="TextBox 5"/>
          <p:cNvSpPr txBox="1"/>
          <p:nvPr/>
        </p:nvSpPr>
        <p:spPr>
          <a:xfrm>
            <a:off x="381000" y="1143000"/>
            <a:ext cx="2514600" cy="1754326"/>
          </a:xfrm>
          <a:prstGeom prst="rect">
            <a:avLst/>
          </a:prstGeom>
          <a:noFill/>
        </p:spPr>
        <p:txBody>
          <a:bodyPr wrap="square" rtlCol="0">
            <a:spAutoFit/>
          </a:bodyPr>
          <a:lstStyle/>
          <a:p>
            <a:r>
              <a:rPr lang="en-US" dirty="0" err="1" smtClean="0"/>
              <a:t>Magale</a:t>
            </a:r>
            <a:r>
              <a:rPr lang="en-US" dirty="0" smtClean="0"/>
              <a:t> Library has over 380 databases, and the alphabetical list can be found under the Database link on the front page menu.</a:t>
            </a:r>
            <a:endParaRPr lang="en-US" dirty="0"/>
          </a:p>
        </p:txBody>
      </p:sp>
      <p:sp>
        <p:nvSpPr>
          <p:cNvPr id="7" name="TextBox 6"/>
          <p:cNvSpPr txBox="1"/>
          <p:nvPr/>
        </p:nvSpPr>
        <p:spPr>
          <a:xfrm>
            <a:off x="495300" y="3328916"/>
            <a:ext cx="2286000" cy="1754326"/>
          </a:xfrm>
          <a:prstGeom prst="rect">
            <a:avLst/>
          </a:prstGeom>
          <a:noFill/>
        </p:spPr>
        <p:txBody>
          <a:bodyPr wrap="square" rtlCol="0">
            <a:spAutoFit/>
          </a:bodyPr>
          <a:lstStyle/>
          <a:p>
            <a:r>
              <a:rPr lang="en-US" dirty="0" smtClean="0"/>
              <a:t>For off </a:t>
            </a:r>
            <a:r>
              <a:rPr lang="en-US" dirty="0" smtClean="0"/>
              <a:t>campus or </a:t>
            </a:r>
            <a:r>
              <a:rPr lang="en-US" dirty="0" smtClean="0"/>
              <a:t>at </a:t>
            </a:r>
            <a:r>
              <a:rPr lang="en-US" dirty="0" smtClean="0"/>
              <a:t>home </a:t>
            </a:r>
            <a:r>
              <a:rPr lang="en-US" dirty="0" smtClean="0"/>
              <a:t>access, use the following credentials: </a:t>
            </a:r>
          </a:p>
          <a:p>
            <a:r>
              <a:rPr lang="en-US" dirty="0" smtClean="0"/>
              <a:t>Username: </a:t>
            </a:r>
            <a:r>
              <a:rPr lang="en-US" dirty="0" smtClean="0">
                <a:solidFill>
                  <a:srgbClr val="FF0000"/>
                </a:solidFill>
              </a:rPr>
              <a:t>Centenary</a:t>
            </a:r>
          </a:p>
          <a:p>
            <a:r>
              <a:rPr lang="en-US" dirty="0" smtClean="0"/>
              <a:t>Password: </a:t>
            </a:r>
            <a:r>
              <a:rPr lang="en-US" dirty="0" smtClean="0">
                <a:solidFill>
                  <a:srgbClr val="FF0000"/>
                </a:solidFill>
              </a:rPr>
              <a:t>Mag318</a:t>
            </a:r>
          </a:p>
        </p:txBody>
      </p:sp>
    </p:spTree>
    <p:extLst>
      <p:ext uri="{BB962C8B-B14F-4D97-AF65-F5344CB8AC3E}">
        <p14:creationId xmlns:p14="http://schemas.microsoft.com/office/powerpoint/2010/main" val="1928069228"/>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385</TotalTime>
  <Words>1355</Words>
  <Application>Microsoft Office PowerPoint</Application>
  <PresentationFormat>On-screen Show (4:3)</PresentationFormat>
  <Paragraphs>112</Paragraphs>
  <Slides>19</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Franklin Gothic Book</vt:lpstr>
      <vt:lpstr>Franklin Gothic Medium</vt:lpstr>
      <vt:lpstr>Tunga</vt:lpstr>
      <vt:lpstr>Wingdings</vt:lpstr>
      <vt:lpstr>Angles</vt:lpstr>
      <vt:lpstr>Information Literacy </vt:lpstr>
      <vt:lpstr>How to reach the library website</vt:lpstr>
      <vt:lpstr>Some library basics</vt:lpstr>
      <vt:lpstr>Navigating the Website</vt:lpstr>
      <vt:lpstr>Finding print books and E-books</vt:lpstr>
      <vt:lpstr>Finding print books and e-books</vt:lpstr>
      <vt:lpstr>E-book listing </vt:lpstr>
      <vt:lpstr>Print Book listing</vt:lpstr>
      <vt:lpstr>Big list of databases</vt:lpstr>
      <vt:lpstr>Some of our favorite Databases</vt:lpstr>
      <vt:lpstr>Some of our favorite databases</vt:lpstr>
      <vt:lpstr>Some of our favorite databases </vt:lpstr>
      <vt:lpstr>Library resources</vt:lpstr>
      <vt:lpstr>Research resources</vt:lpstr>
      <vt:lpstr>Subject Guides</vt:lpstr>
      <vt:lpstr>What is interlibrary loan?</vt:lpstr>
      <vt:lpstr>ILLiad interlibrary loan system </vt:lpstr>
      <vt:lpstr>Interlibrary Loan</vt:lpstr>
      <vt:lpstr>Contact us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Literacy</dc:title>
  <dc:creator>asher</dc:creator>
  <cp:lastModifiedBy>Christy Wrenn</cp:lastModifiedBy>
  <cp:revision>27</cp:revision>
  <dcterms:created xsi:type="dcterms:W3CDTF">2020-04-06T13:15:57Z</dcterms:created>
  <dcterms:modified xsi:type="dcterms:W3CDTF">2020-04-29T17:31:22Z</dcterms:modified>
</cp:coreProperties>
</file>